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95" r:id="rId3"/>
    <p:sldId id="261" r:id="rId4"/>
    <p:sldId id="277" r:id="rId5"/>
    <p:sldId id="318" r:id="rId6"/>
    <p:sldId id="290" r:id="rId7"/>
    <p:sldId id="322" r:id="rId8"/>
    <p:sldId id="296" r:id="rId9"/>
    <p:sldId id="276" r:id="rId10"/>
    <p:sldId id="297" r:id="rId11"/>
    <p:sldId id="305" r:id="rId12"/>
    <p:sldId id="316" r:id="rId13"/>
    <p:sldId id="323" r:id="rId14"/>
    <p:sldId id="320" r:id="rId15"/>
    <p:sldId id="294" r:id="rId16"/>
    <p:sldId id="319" r:id="rId17"/>
    <p:sldId id="299" r:id="rId18"/>
    <p:sldId id="260" r:id="rId19"/>
    <p:sldId id="324" r:id="rId20"/>
    <p:sldId id="325" r:id="rId21"/>
    <p:sldId id="317" r:id="rId22"/>
    <p:sldId id="309" r:id="rId23"/>
    <p:sldId id="302" r:id="rId24"/>
    <p:sldId id="300" r:id="rId25"/>
    <p:sldId id="321" r:id="rId26"/>
    <p:sldId id="267" r:id="rId27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8F66307-C850-49D7-81A7-FD869F029B9F}">
          <p14:sldIdLst>
            <p14:sldId id="257"/>
            <p14:sldId id="295"/>
            <p14:sldId id="261"/>
            <p14:sldId id="277"/>
            <p14:sldId id="318"/>
            <p14:sldId id="290"/>
          </p14:sldIdLst>
        </p14:section>
        <p14:section name="Раздел без заголовка" id="{481FF3C4-989F-45EA-BC54-C376B4EBC89A}">
          <p14:sldIdLst>
            <p14:sldId id="322"/>
            <p14:sldId id="296"/>
            <p14:sldId id="276"/>
            <p14:sldId id="297"/>
            <p14:sldId id="305"/>
            <p14:sldId id="316"/>
            <p14:sldId id="323"/>
            <p14:sldId id="320"/>
            <p14:sldId id="294"/>
            <p14:sldId id="319"/>
            <p14:sldId id="299"/>
            <p14:sldId id="260"/>
            <p14:sldId id="324"/>
            <p14:sldId id="325"/>
            <p14:sldId id="317"/>
            <p14:sldId id="309"/>
            <p14:sldId id="302"/>
            <p14:sldId id="300"/>
            <p14:sldId id="321"/>
            <p14:sldId id="26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MC-3" initials="R3" lastIdx="1" clrIdx="0">
    <p:extLst>
      <p:ext uri="{19B8F6BF-5375-455C-9EA6-DF929625EA0E}">
        <p15:presenceInfo xmlns:p15="http://schemas.microsoft.com/office/powerpoint/2012/main" userId="RMC-3" providerId="None"/>
      </p:ext>
    </p:extLst>
  </p:cmAuthor>
  <p:cmAuthor id="2" name="itiso1" initials="i" lastIdx="1" clrIdx="1">
    <p:extLst>
      <p:ext uri="{19B8F6BF-5375-455C-9EA6-DF929625EA0E}">
        <p15:presenceInfo xmlns:p15="http://schemas.microsoft.com/office/powerpoint/2012/main" userId="itiso1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0000"/>
    <a:srgbClr val="F8F8F8"/>
    <a:srgbClr val="0061AF"/>
    <a:srgbClr val="006FAC"/>
    <a:srgbClr val="003B72"/>
    <a:srgbClr val="99CCFF"/>
    <a:srgbClr val="CC6600"/>
    <a:srgbClr val="CCCCFF"/>
    <a:srgbClr val="3399FF"/>
    <a:srgbClr val="66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81" autoAdjust="0"/>
  </p:normalViewPr>
  <p:slideViewPr>
    <p:cSldViewPr snapToGrid="0">
      <p:cViewPr varScale="1">
        <p:scale>
          <a:sx n="108" d="100"/>
          <a:sy n="108" d="100"/>
        </p:scale>
        <p:origin x="708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Кол-во программ по направленностям</a:t>
            </a:r>
          </a:p>
        </c:rich>
      </c:tx>
      <c:layout>
        <c:manualLayout>
          <c:xMode val="edge"/>
          <c:yMode val="edge"/>
          <c:x val="0.3323655037635051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spc="120" normalizeH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306963582677149E-2"/>
          <c:y val="0.1414017506519592"/>
          <c:w val="0.88494298300743823"/>
          <c:h val="0.45264461571988607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программ по направленностям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B20B-412C-8A3E-CE16B187DBD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B20B-412C-8A3E-CE16B187DBD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B20B-412C-8A3E-CE16B187DBD1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B20B-412C-8A3E-CE16B187DBD1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B20B-412C-8A3E-CE16B187DBD1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5">
                  <a:lumMod val="60000"/>
                </a:schemeClr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B20B-412C-8A3E-CE16B187DBD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Социально-гуманитарная</c:v>
                </c:pt>
                <c:pt idx="1">
                  <c:v>Художественная</c:v>
                </c:pt>
                <c:pt idx="2">
                  <c:v>Физкультурно-спортивная</c:v>
                </c:pt>
                <c:pt idx="3">
                  <c:v>Естественнонаучная</c:v>
                </c:pt>
                <c:pt idx="4">
                  <c:v>Туристско-краеведческая</c:v>
                </c:pt>
                <c:pt idx="5">
                  <c:v>Техническая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85</c:v>
                </c:pt>
                <c:pt idx="1">
                  <c:v>81</c:v>
                </c:pt>
                <c:pt idx="2">
                  <c:v>57</c:v>
                </c:pt>
                <c:pt idx="3">
                  <c:v>37</c:v>
                </c:pt>
                <c:pt idx="4" formatCode="General">
                  <c:v>27</c:v>
                </c:pt>
                <c:pt idx="5" formatCode="General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20B-412C-8A3E-CE16B187DB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557859384"/>
        <c:axId val="557860368"/>
        <c:axId val="0"/>
      </c:bar3DChart>
      <c:catAx>
        <c:axId val="55785938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860368"/>
        <c:crosses val="autoZero"/>
        <c:auto val="1"/>
        <c:lblAlgn val="ctr"/>
        <c:lblOffset val="100"/>
        <c:noMultiLvlLbl val="0"/>
      </c:catAx>
      <c:valAx>
        <c:axId val="557860368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557859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399664229426116"/>
          <c:y val="1.8852260990998047E-2"/>
          <c:w val="0.60417717638017443"/>
          <c:h val="0.83171165541035763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68190707822363E-16"/>
                  <c:y val="-8.3441585372790954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5 220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EA52-43B1-B214-2326AFCE3172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4 315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0-03A0-4952-BCB4-A879DFD2352E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3 947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4-03A0-4952-BCB4-A879DFD2352E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 dirty="0"/>
                      <a:t>1 745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03A0-4952-BCB4-A879DFD2352E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/>
                      <a:t>1 642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03A0-4952-BCB4-A879DFD2352E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 dirty="0"/>
                      <a:t>1 067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3A0-4952-BCB4-A879DFD235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accent2">
                        <a:lumMod val="7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Социально-гуманитарная</c:v>
                </c:pt>
                <c:pt idx="1">
                  <c:v>Художественная</c:v>
                </c:pt>
                <c:pt idx="2">
                  <c:v>Физкультурно-спортивная</c:v>
                </c:pt>
                <c:pt idx="3">
                  <c:v>Естественнонаучная</c:v>
                </c:pt>
                <c:pt idx="4">
                  <c:v>Туристско-краеведческая</c:v>
                </c:pt>
                <c:pt idx="5">
                  <c:v>Техническая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5229</c:v>
                </c:pt>
                <c:pt idx="1">
                  <c:v>4357</c:v>
                </c:pt>
                <c:pt idx="2">
                  <c:v>3976</c:v>
                </c:pt>
                <c:pt idx="3">
                  <c:v>1773</c:v>
                </c:pt>
                <c:pt idx="4">
                  <c:v>1671</c:v>
                </c:pt>
                <c:pt idx="5">
                  <c:v>1094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A52-43B1-B214-2326AFCE31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485003112"/>
        <c:axId val="485007072"/>
      </c:barChart>
      <c:catAx>
        <c:axId val="4850031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5007072"/>
        <c:crosses val="autoZero"/>
        <c:auto val="1"/>
        <c:lblAlgn val="ctr"/>
        <c:lblOffset val="100"/>
        <c:noMultiLvlLbl val="0"/>
      </c:catAx>
      <c:valAx>
        <c:axId val="4850070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485003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программ по направленностям</a:t>
            </a:r>
          </a:p>
        </c:rich>
      </c:tx>
      <c:layout>
        <c:manualLayout>
          <c:xMode val="edge"/>
          <c:yMode val="edge"/>
          <c:x val="0.12271544391830236"/>
          <c:y val="2.581892832545161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306963582677149E-2"/>
          <c:y val="0.1414017506519592"/>
          <c:w val="0.88494298300743823"/>
          <c:h val="0.45264461571988607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программ по направленностям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002-4D9B-A891-6DF01FDBB0D1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002-4D9B-A891-6DF01FDBB0D1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hade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shade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002-4D9B-A891-6DF01FDBB0D1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5">
                      <a:tint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002-4D9B-A891-6DF01FDBB0D1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tint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9002-4D9B-A891-6DF01FDBB0D1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5">
                      <a:tint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tint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tint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9002-4D9B-A891-6DF01FDBB0D1}"/>
              </c:ext>
            </c:extLst>
          </c:dPt>
          <c:dLbls>
            <c:dLbl>
              <c:idx val="0"/>
              <c:layout>
                <c:manualLayout>
                  <c:x val="5.2989726251736003E-3"/>
                  <c:y val="-0.246821287384266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002-4D9B-A891-6DF01FDBB0D1}"/>
                </c:ext>
              </c:extLst>
            </c:dLbl>
            <c:dLbl>
              <c:idx val="1"/>
              <c:layout>
                <c:manualLayout>
                  <c:x val="2.6494863125868123E-3"/>
                  <c:y val="-0.189342357445464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9002-4D9B-A891-6DF01FDBB0D1}"/>
                </c:ext>
              </c:extLst>
            </c:dLbl>
            <c:dLbl>
              <c:idx val="2"/>
              <c:layout>
                <c:manualLayout>
                  <c:x val="-4.8573354607220879E-17"/>
                  <c:y val="-0.155531222187346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002-4D9B-A891-6DF01FDBB0D1}"/>
                </c:ext>
              </c:extLst>
            </c:dLbl>
            <c:dLbl>
              <c:idx val="3"/>
              <c:layout>
                <c:manualLayout>
                  <c:x val="0"/>
                  <c:y val="-0.121720086929227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002-4D9B-A891-6DF01FDBB0D1}"/>
                </c:ext>
              </c:extLst>
            </c:dLbl>
            <c:dLbl>
              <c:idx val="4"/>
              <c:layout>
                <c:manualLayout>
                  <c:x val="0"/>
                  <c:y val="-0.111576746351791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9002-4D9B-A891-6DF01FDBB0D1}"/>
                </c:ext>
              </c:extLst>
            </c:dLbl>
            <c:dLbl>
              <c:idx val="5"/>
              <c:layout>
                <c:manualLayout>
                  <c:x val="5.2989726251736246E-3"/>
                  <c:y val="-8.1146724619485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9002-4D9B-A891-6DF01FDBB0D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Туристско-краеведческая</c:v>
                </c:pt>
                <c:pt idx="1">
                  <c:v>Техническая</c:v>
                </c:pt>
                <c:pt idx="2">
                  <c:v>Социально-гуманитарная</c:v>
                </c:pt>
                <c:pt idx="3">
                  <c:v>Физкультурно-спортивная</c:v>
                </c:pt>
                <c:pt idx="4">
                  <c:v>Художественная</c:v>
                </c:pt>
                <c:pt idx="5">
                  <c:v>естестеннонаучная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 formatCode="General">
                  <c:v>15</c:v>
                </c:pt>
                <c:pt idx="1">
                  <c:v>10</c:v>
                </c:pt>
                <c:pt idx="2" formatCode="General">
                  <c:v>7</c:v>
                </c:pt>
                <c:pt idx="3">
                  <c:v>7</c:v>
                </c:pt>
                <c:pt idx="4">
                  <c:v>6</c:v>
                </c:pt>
                <c:pt idx="5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002-4D9B-A891-6DF01FDBB0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57859384"/>
        <c:axId val="557860368"/>
        <c:axId val="0"/>
      </c:bar3DChart>
      <c:catAx>
        <c:axId val="55785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860368"/>
        <c:crosses val="autoZero"/>
        <c:auto val="1"/>
        <c:lblAlgn val="ctr"/>
        <c:lblOffset val="100"/>
        <c:noMultiLvlLbl val="0"/>
      </c:catAx>
      <c:valAx>
        <c:axId val="557860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859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306963582677149E-2"/>
          <c:y val="0.1414017506519592"/>
          <c:w val="0.88494298300743823"/>
          <c:h val="0.45264461571988607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программ по направленностям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DD47-47DE-BFCA-97BCB3E1C201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DD47-47DE-BFCA-97BCB3E1C201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hade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shade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DD47-47DE-BFCA-97BCB3E1C201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tint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DD47-47DE-BFCA-97BCB3E1C201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4">
                      <a:tint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DD47-47DE-BFCA-97BCB3E1C201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4">
                      <a:tint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tint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tint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DD47-47DE-BFCA-97BCB3E1C201}"/>
              </c:ext>
            </c:extLst>
          </c:dPt>
          <c:dLbls>
            <c:dLbl>
              <c:idx val="0"/>
              <c:layout>
                <c:manualLayout>
                  <c:x val="1.6456304559290447E-3"/>
                  <c:y val="-0.2583214888900289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D47-47DE-BFCA-97BCB3E1C201}"/>
                </c:ext>
              </c:extLst>
            </c:dLbl>
            <c:dLbl>
              <c:idx val="1"/>
              <c:layout>
                <c:manualLayout>
                  <c:x val="5.2989726251736003E-3"/>
                  <c:y val="-0.246821287384266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D47-47DE-BFCA-97BCB3E1C201}"/>
                </c:ext>
              </c:extLst>
            </c:dLbl>
            <c:dLbl>
              <c:idx val="2"/>
              <c:layout>
                <c:manualLayout>
                  <c:x val="2.6494863125868123E-3"/>
                  <c:y val="-0.189342357445464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D47-47DE-BFCA-97BCB3E1C201}"/>
                </c:ext>
              </c:extLst>
            </c:dLbl>
            <c:dLbl>
              <c:idx val="3"/>
              <c:layout>
                <c:manualLayout>
                  <c:x val="-4.8573354607220879E-17"/>
                  <c:y val="-0.155531222187346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DD47-47DE-BFCA-97BCB3E1C201}"/>
                </c:ext>
              </c:extLst>
            </c:dLbl>
            <c:dLbl>
              <c:idx val="4"/>
              <c:layout>
                <c:manualLayout>
                  <c:x val="0"/>
                  <c:y val="-0.111576746351791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DD47-47DE-BFCA-97BCB3E1C201}"/>
                </c:ext>
              </c:extLst>
            </c:dLbl>
            <c:dLbl>
              <c:idx val="5"/>
              <c:layout>
                <c:manualLayout>
                  <c:x val="5.2989726251736246E-3"/>
                  <c:y val="-8.1146724619485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DD47-47DE-BFCA-97BCB3E1C20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Физкультурно-спортивная</c:v>
                </c:pt>
                <c:pt idx="1">
                  <c:v>Социально-гуманитарная</c:v>
                </c:pt>
                <c:pt idx="2">
                  <c:v>Художественная</c:v>
                </c:pt>
                <c:pt idx="3">
                  <c:v>Техническая</c:v>
                </c:pt>
                <c:pt idx="4">
                  <c:v>Туристско-краеведческая</c:v>
                </c:pt>
                <c:pt idx="5">
                  <c:v>Естественнонаучная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>
                  <c:v>946</c:v>
                </c:pt>
                <c:pt idx="1">
                  <c:v>716</c:v>
                </c:pt>
                <c:pt idx="2">
                  <c:v>650</c:v>
                </c:pt>
                <c:pt idx="3" formatCode="General">
                  <c:v>649</c:v>
                </c:pt>
                <c:pt idx="4">
                  <c:v>572</c:v>
                </c:pt>
                <c:pt idx="5">
                  <c:v>148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DD47-47DE-BFCA-97BCB3E1C20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57859384"/>
        <c:axId val="557860368"/>
        <c:axId val="0"/>
      </c:bar3DChart>
      <c:catAx>
        <c:axId val="55785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860368"/>
        <c:crosses val="autoZero"/>
        <c:auto val="1"/>
        <c:lblAlgn val="ctr"/>
        <c:lblOffset val="100"/>
        <c:noMultiLvlLbl val="0"/>
      </c:catAx>
      <c:valAx>
        <c:axId val="557860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859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2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адаптированных программ по направленностям</a:t>
            </a:r>
          </a:p>
        </c:rich>
      </c:tx>
      <c:layout>
        <c:manualLayout>
          <c:xMode val="edge"/>
          <c:yMode val="edge"/>
          <c:x val="0.1978855757605231"/>
          <c:y val="2.581944977841175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9.3306963582677149E-2"/>
          <c:y val="0.1414017506519592"/>
          <c:w val="0.88494298300743823"/>
          <c:h val="0.45264461571988607"/>
        </c:manualLayout>
      </c:layout>
      <c:bar3DChart>
        <c:barDir val="col"/>
        <c:grouping val="stack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hade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shade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CEF7-463E-81BB-F0C394C5D833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hade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shade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EF7-463E-81BB-F0C394C5D833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hade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shade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CEF7-463E-81BB-F0C394C5D833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6">
                      <a:tint val="9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tint val="9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tint val="9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CEF7-463E-81BB-F0C394C5D833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6">
                      <a:tint val="7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tint val="7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tint val="7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CEF7-463E-81BB-F0C394C5D833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6">
                      <a:tint val="5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tint val="5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tint val="5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CEF7-463E-81BB-F0C394C5D833}"/>
              </c:ext>
            </c:extLst>
          </c:dPt>
          <c:dLbls>
            <c:dLbl>
              <c:idx val="0"/>
              <c:layout>
                <c:manualLayout>
                  <c:x val="5.2989726251736003E-3"/>
                  <c:y val="-0.2468212873842667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EF7-463E-81BB-F0C394C5D833}"/>
                </c:ext>
              </c:extLst>
            </c:dLbl>
            <c:dLbl>
              <c:idx val="1"/>
              <c:layout>
                <c:manualLayout>
                  <c:x val="2.6494863125868123E-3"/>
                  <c:y val="-0.1893423574454649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EF7-463E-81BB-F0C394C5D833}"/>
                </c:ext>
              </c:extLst>
            </c:dLbl>
            <c:dLbl>
              <c:idx val="2"/>
              <c:layout>
                <c:manualLayout>
                  <c:x val="-4.8573354607220879E-17"/>
                  <c:y val="-0.1555312221873461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EF7-463E-81BB-F0C394C5D833}"/>
                </c:ext>
              </c:extLst>
            </c:dLbl>
            <c:dLbl>
              <c:idx val="3"/>
              <c:layout>
                <c:manualLayout>
                  <c:x val="0"/>
                  <c:y val="-0.1217200869292275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EF7-463E-81BB-F0C394C5D833}"/>
                </c:ext>
              </c:extLst>
            </c:dLbl>
            <c:dLbl>
              <c:idx val="4"/>
              <c:layout>
                <c:manualLayout>
                  <c:x val="0"/>
                  <c:y val="-0.111576746351791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CEF7-463E-81BB-F0C394C5D833}"/>
                </c:ext>
              </c:extLst>
            </c:dLbl>
            <c:dLbl>
              <c:idx val="5"/>
              <c:layout>
                <c:manualLayout>
                  <c:x val="5.2989726251736246E-3"/>
                  <c:y val="-8.11467246194850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CEF7-463E-81BB-F0C394C5D83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4"/>
                <c:pt idx="0">
                  <c:v>Художественная</c:v>
                </c:pt>
                <c:pt idx="1">
                  <c:v>Социально-гуманитарная</c:v>
                </c:pt>
                <c:pt idx="2">
                  <c:v>Техническая</c:v>
                </c:pt>
                <c:pt idx="3">
                  <c:v>Физкультурно-спортивная</c:v>
                </c:pt>
              </c:strCache>
            </c:strRef>
          </c:cat>
          <c:val>
            <c:numRef>
              <c:f>Лист1!$B$2:$B$7</c:f>
              <c:numCache>
                <c:formatCode>#,##0</c:formatCode>
                <c:ptCount val="6"/>
                <c:pt idx="0" formatCode="General">
                  <c:v>3</c:v>
                </c:pt>
                <c:pt idx="1">
                  <c:v>2</c:v>
                </c:pt>
                <c:pt idx="2" formatCode="General">
                  <c:v>2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CEF7-463E-81BB-F0C394C5D83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557859384"/>
        <c:axId val="557860368"/>
        <c:axId val="0"/>
      </c:bar3DChart>
      <c:catAx>
        <c:axId val="5578593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557860368"/>
        <c:crosses val="autoZero"/>
        <c:auto val="1"/>
        <c:lblAlgn val="ctr"/>
        <c:lblOffset val="100"/>
        <c:noMultiLvlLbl val="0"/>
      </c:catAx>
      <c:valAx>
        <c:axId val="557860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5578593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7962235109192087E-2"/>
          <c:y val="0.16511616109904823"/>
          <c:w val="0.90669297920044079"/>
          <c:h val="0.488538189984247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Кол-во программ по направленностям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EECA-4774-BECB-2C27EACD89B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EECA-4774-BECB-2C27EACD89B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EECA-4774-BECB-2C27EACD89B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7-EECA-4774-BECB-2C27EACD89B8}"/>
              </c:ext>
            </c:extLst>
          </c:dPt>
          <c:dLbls>
            <c:dLbl>
              <c:idx val="0"/>
              <c:layout>
                <c:manualLayout>
                  <c:x val="6.9391855085413484E-2"/>
                  <c:y val="0.14426190530281921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dirty="0"/>
                      <a:t>Социально-гуманитарная</a:t>
                    </a:r>
                  </a:p>
                  <a:p>
                    <a:pPr>
                      <a:defRPr/>
                    </a:pPr>
                    <a:r>
                      <a:rPr lang="ru-RU" dirty="0"/>
                      <a:t>19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1222657450190802"/>
                      <c:h val="0.2064527754272695"/>
                    </c:manualLayout>
                  </c15:layout>
                  <c15:showDataLabelsRange val="0"/>
                </c:ext>
                <c:ext xmlns:c16="http://schemas.microsoft.com/office/drawing/2014/chart" uri="{C3380CC4-5D6E-409C-BE32-E72D297353CC}">
                  <c16:uniqueId val="{00000001-EECA-4774-BECB-2C27EACD89B8}"/>
                </c:ext>
              </c:extLst>
            </c:dLbl>
            <c:dLbl>
              <c:idx val="1"/>
              <c:layout>
                <c:manualLayout>
                  <c:x val="-4.7126332710424948E-3"/>
                  <c:y val="9.880952418001320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5478851779891076"/>
                      <c:h val="0.26852476291160393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EECA-4774-BECB-2C27EACD89B8}"/>
                </c:ext>
              </c:extLst>
            </c:dLbl>
            <c:dLbl>
              <c:idx val="2"/>
              <c:layout>
                <c:manualLayout>
                  <c:x val="5.8907915888030786E-2"/>
                  <c:y val="1.5809523868802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899328876493385"/>
                      <c:h val="0.204358013514653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5-EECA-4774-BECB-2C27EACD89B8}"/>
                </c:ext>
              </c:extLst>
            </c:dLbl>
            <c:dLbl>
              <c:idx val="3"/>
              <c:layout>
                <c:manualLayout>
                  <c:x val="0.21089033887915026"/>
                  <c:y val="-1.4443877500579346E-1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56839255418781"/>
                      <c:h val="0.1401909529066027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7-EECA-4774-BECB-2C27EACD89B8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1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Социально-гуманитарная</c:v>
                </c:pt>
                <c:pt idx="1">
                  <c:v>Физкультурно-спортивная</c:v>
                </c:pt>
                <c:pt idx="2">
                  <c:v>Туристско-краеведческая</c:v>
                </c:pt>
                <c:pt idx="3">
                  <c:v>Естественнонаучная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 formatCode="#,##0">
                  <c:v>19</c:v>
                </c:pt>
                <c:pt idx="1">
                  <c:v>5</c:v>
                </c:pt>
                <c:pt idx="2" formatCode="#,##0">
                  <c:v>3</c:v>
                </c:pt>
                <c:pt idx="3" formatCode="#,##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EECA-4774-BECB-2C27EACD89B8}"/>
            </c:ext>
          </c:extLst>
        </c:ser>
        <c:dLbls>
          <c:dLblPos val="outEnd"/>
          <c:showLegendKey val="0"/>
          <c:showVal val="0"/>
          <c:showCatName val="1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3203624091775421E-2"/>
          <c:y val="0.12983603318313294"/>
          <c:w val="0.89102274591041408"/>
          <c:h val="0.3970330604738543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Лист1!$A$2:$A$7</c:f>
              <c:strCache>
                <c:ptCount val="6"/>
                <c:pt idx="0">
                  <c:v>Художественная</c:v>
                </c:pt>
                <c:pt idx="1">
                  <c:v>Физкультурно-спортивная</c:v>
                </c:pt>
                <c:pt idx="2">
                  <c:v>Социально-гуманитарная</c:v>
                </c:pt>
                <c:pt idx="3">
                  <c:v>Техническая</c:v>
                </c:pt>
                <c:pt idx="4">
                  <c:v>Туристско-краеведческая</c:v>
                </c:pt>
                <c:pt idx="5">
                  <c:v>Естественнонаучная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4</c:v>
                </c:pt>
                <c:pt idx="3">
                  <c:v>4</c:v>
                </c:pt>
                <c:pt idx="4">
                  <c:v>3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41D-438B-8679-275CBC0CEA2F}"/>
            </c:ext>
          </c:extLst>
        </c:ser>
        <c:ser>
          <c:idx val="1"/>
          <c:order val="1"/>
          <c:tx>
            <c:strRef>
              <c:f>Лист1!#REF!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1486-4EC1-A1FD-EA788A1485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64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Лист1!$A$2:$A$8</c:f>
              <c:strCache>
                <c:ptCount val="6"/>
                <c:pt idx="0">
                  <c:v>Художественная</c:v>
                </c:pt>
                <c:pt idx="1">
                  <c:v>Физкультурно-спортивная</c:v>
                </c:pt>
                <c:pt idx="2">
                  <c:v>Социально-гуманитарная</c:v>
                </c:pt>
                <c:pt idx="3">
                  <c:v>Техническая</c:v>
                </c:pt>
                <c:pt idx="4">
                  <c:v>Туристско-краеведческая</c:v>
                </c:pt>
                <c:pt idx="5">
                  <c:v>Естественнонаучная</c:v>
                </c:pt>
              </c:strCache>
            </c:strRef>
          </c:cat>
          <c:val>
            <c:numRef>
              <c:f>Лист1!#REF!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41D-438B-8679-275CBC0CEA2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9"/>
        <c:shape val="box"/>
        <c:axId val="1093465960"/>
        <c:axId val="1093462352"/>
        <c:axId val="0"/>
      </c:bar3DChart>
      <c:catAx>
        <c:axId val="109346596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64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93462352"/>
        <c:crosses val="autoZero"/>
        <c:auto val="1"/>
        <c:lblAlgn val="ctr"/>
        <c:lblOffset val="100"/>
        <c:noMultiLvlLbl val="0"/>
      </c:catAx>
      <c:valAx>
        <c:axId val="109346235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9346596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Численность педагогов </a:t>
            </a:r>
          </a:p>
          <a:p>
            <a:pPr algn="l">
              <a:defRPr/>
            </a:pPr>
            <a:r>
              <a:rPr lang="ru-RU" dirty="0"/>
              <a:t>дополнительного образования</a:t>
            </a:r>
          </a:p>
        </c:rich>
      </c:tx>
      <c:layout>
        <c:manualLayout>
          <c:xMode val="edge"/>
          <c:yMode val="edge"/>
          <c:x val="1.0949496839062756E-2"/>
          <c:y val="4.036992608849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33143045750950595"/>
          <c:y val="0.22888679032298029"/>
          <c:w val="0.32524725551257871"/>
          <c:h val="0.5738080619805017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Численность педагогов дополнительного образования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D3D2-41DE-94C4-CE796CC8561A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D3D2-41DE-94C4-CE796CC856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Имеют высшее профессиональное образование</c:v>
                </c:pt>
                <c:pt idx="1">
                  <c:v>Имеют среднее профессиональное образование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137</c:v>
                </c:pt>
                <c:pt idx="1">
                  <c:v>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D3D2-41DE-94C4-CE796CC8561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9">
  <a:schemeClr val="accent6"/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withinLinearReversed" id="21">
  <a:schemeClr val="accent1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4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1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64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064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064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16F52F-5D43-4A53-8EE7-CE96A944B12A}" type="doc">
      <dgm:prSet loTypeId="urn:microsoft.com/office/officeart/2005/8/layout/hierarchy1" loCatId="hierarchy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3F8C2AFC-F71A-457F-9A56-6A5BC981B2BC}">
      <dgm:prSet phldrT="[Текст]" custT="1"/>
      <dgm:spPr/>
      <dgm:t>
        <a:bodyPr/>
        <a:lstStyle/>
        <a:p>
          <a:r>
            <a:rPr lang="ru-RU" sz="1600" b="1" dirty="0">
              <a:latin typeface="Arial" panose="020B0604020202020204" pitchFamily="34" charset="0"/>
              <a:cs typeface="Arial" panose="020B0604020202020204" pitchFamily="34" charset="0"/>
            </a:rPr>
            <a:t>Количество программ</a:t>
          </a:r>
        </a:p>
        <a:p>
          <a:r>
            <a: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310</a:t>
          </a:r>
          <a:endParaRPr lang="ru-RU" sz="20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E54C8C5-0E69-4172-93F3-CAC86F5C3F94}" type="parTrans" cxnId="{F993C033-2F55-461B-BE1E-9809C3A0FA1C}">
      <dgm:prSet/>
      <dgm:spPr/>
      <dgm:t>
        <a:bodyPr/>
        <a:lstStyle/>
        <a:p>
          <a:endParaRPr lang="ru-RU"/>
        </a:p>
      </dgm:t>
    </dgm:pt>
    <dgm:pt modelId="{DC3CAC95-D9F6-432E-A3F6-12161EA2656E}" type="sibTrans" cxnId="{F993C033-2F55-461B-BE1E-9809C3A0FA1C}">
      <dgm:prSet/>
      <dgm:spPr/>
      <dgm:t>
        <a:bodyPr/>
        <a:lstStyle/>
        <a:p>
          <a:endParaRPr lang="ru-RU"/>
        </a:p>
      </dgm:t>
    </dgm:pt>
    <dgm:pt modelId="{6239B42F-8CD9-48F8-83A5-0867EE5E0827}" type="asst">
      <dgm:prSet phldrT="[Текст]" custT="1"/>
      <dgm:spPr/>
      <dgm:t>
        <a:bodyPr/>
        <a:lstStyle/>
        <a:p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Из них программы для детей ОВЗ</a:t>
          </a:r>
        </a:p>
        <a:p>
          <a:r>
            <a: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8</a:t>
          </a:r>
          <a:endParaRPr lang="ru-RU" sz="20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C8B6B34F-57B7-4A28-9FEE-B8D8E87718EB}" type="parTrans" cxnId="{536220A7-1C1A-46F8-AC87-7D88D2AEE685}">
      <dgm:prSet/>
      <dgm:spPr/>
      <dgm:t>
        <a:bodyPr/>
        <a:lstStyle/>
        <a:p>
          <a:endParaRPr lang="ru-RU"/>
        </a:p>
      </dgm:t>
    </dgm:pt>
    <dgm:pt modelId="{66336471-4FCA-4BAC-8B4A-5D30B46CD27E}" type="sibTrans" cxnId="{536220A7-1C1A-46F8-AC87-7D88D2AEE685}">
      <dgm:prSet/>
      <dgm:spPr/>
      <dgm:t>
        <a:bodyPr/>
        <a:lstStyle/>
        <a:p>
          <a:endParaRPr lang="ru-RU"/>
        </a:p>
      </dgm:t>
    </dgm:pt>
    <dgm:pt modelId="{2A4292EB-16FD-4149-88A3-3B353F0492FD}">
      <dgm:prSet phldrT="[Текст]" custT="1"/>
      <dgm:spPr/>
      <dgm:t>
        <a:bodyPr/>
        <a:lstStyle/>
        <a:p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Из них инклюзивные программы</a:t>
          </a:r>
        </a:p>
        <a:p>
          <a:r>
            <a:rPr lang="ru-RU" sz="1600" b="1" dirty="0">
              <a:solidFill>
                <a:srgbClr val="DE0000"/>
              </a:solidFill>
              <a:latin typeface="Arial" panose="020B0604020202020204" pitchFamily="34" charset="0"/>
              <a:cs typeface="Arial" panose="020B0604020202020204" pitchFamily="34" charset="0"/>
            </a:rPr>
            <a:t>0</a:t>
          </a:r>
        </a:p>
        <a:p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BF859E9-89EB-45CB-BADC-E66DD445EE3D}" type="parTrans" cxnId="{D7F51AB0-C081-4CB9-986C-A8CB1AF45816}">
      <dgm:prSet/>
      <dgm:spPr/>
      <dgm:t>
        <a:bodyPr/>
        <a:lstStyle/>
        <a:p>
          <a:endParaRPr lang="ru-RU"/>
        </a:p>
      </dgm:t>
    </dgm:pt>
    <dgm:pt modelId="{CF2E4A23-E482-40F3-9669-86141DB5B0DC}" type="sibTrans" cxnId="{D7F51AB0-C081-4CB9-986C-A8CB1AF45816}">
      <dgm:prSet/>
      <dgm:spPr/>
      <dgm:t>
        <a:bodyPr/>
        <a:lstStyle/>
        <a:p>
          <a:endParaRPr lang="ru-RU"/>
        </a:p>
      </dgm:t>
    </dgm:pt>
    <dgm:pt modelId="{42BCE992-1530-4B72-B235-4286E0514D3A}">
      <dgm:prSet phldrT="[Текст]" custT="1"/>
      <dgm:spPr/>
      <dgm:t>
        <a:bodyPr/>
        <a:lstStyle/>
        <a:p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Из них адаптированные программы</a:t>
          </a:r>
        </a:p>
        <a:p>
          <a:r>
            <a: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8</a:t>
          </a:r>
        </a:p>
        <a:p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C089EB4-6B25-48AD-A557-B252059CBCEF}" type="parTrans" cxnId="{A946D766-49E4-4FF0-B893-39771B24C946}">
      <dgm:prSet/>
      <dgm:spPr/>
      <dgm:t>
        <a:bodyPr/>
        <a:lstStyle/>
        <a:p>
          <a:endParaRPr lang="ru-RU"/>
        </a:p>
      </dgm:t>
    </dgm:pt>
    <dgm:pt modelId="{64249528-F8C6-4459-980E-CA9A0D1D98B1}" type="sibTrans" cxnId="{A946D766-49E4-4FF0-B893-39771B24C946}">
      <dgm:prSet/>
      <dgm:spPr/>
      <dgm:t>
        <a:bodyPr/>
        <a:lstStyle/>
        <a:p>
          <a:endParaRPr lang="ru-RU"/>
        </a:p>
      </dgm:t>
    </dgm:pt>
    <dgm:pt modelId="{5317648A-CD7A-4222-8C3F-1110CC3CB9E4}">
      <dgm:prSet phldrT="[Текст]" custT="1"/>
      <dgm:spPr/>
      <dgm:t>
        <a:bodyPr/>
        <a:lstStyle/>
        <a:p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Из них программы, участвующие в значимых проектах</a:t>
          </a:r>
        </a:p>
        <a:p>
          <a:r>
            <a: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108</a:t>
          </a:r>
        </a:p>
        <a:p>
          <a:endParaRPr lang="ru-RU" sz="1600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09B5A02-F1BD-493D-9689-DCDC7FF742A1}" type="parTrans" cxnId="{42451995-AF2F-4B5F-9C16-262E1AA8AD89}">
      <dgm:prSet/>
      <dgm:spPr/>
      <dgm:t>
        <a:bodyPr/>
        <a:lstStyle/>
        <a:p>
          <a:endParaRPr lang="ru-RU"/>
        </a:p>
      </dgm:t>
    </dgm:pt>
    <dgm:pt modelId="{E96C37EE-5A72-4EE1-87F1-D8D4844BA7EE}" type="sibTrans" cxnId="{42451995-AF2F-4B5F-9C16-262E1AA8AD89}">
      <dgm:prSet/>
      <dgm:spPr/>
      <dgm:t>
        <a:bodyPr/>
        <a:lstStyle/>
        <a:p>
          <a:endParaRPr lang="ru-RU"/>
        </a:p>
      </dgm:t>
    </dgm:pt>
    <dgm:pt modelId="{455C50C0-BDB7-46EB-9B3A-E56966BDA1E1}">
      <dgm:prSet custT="1"/>
      <dgm:spPr/>
      <dgm:t>
        <a:bodyPr/>
        <a:lstStyle/>
        <a:p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Из них программы </a:t>
          </a:r>
        </a:p>
        <a:p>
          <a:r>
            <a:rPr lang="ru-RU" sz="1600" dirty="0">
              <a:latin typeface="Arial" panose="020B0604020202020204" pitchFamily="34" charset="0"/>
              <a:cs typeface="Arial" panose="020B0604020202020204" pitchFamily="34" charset="0"/>
            </a:rPr>
            <a:t>по ПФ</a:t>
          </a:r>
        </a:p>
        <a:p>
          <a:r>
            <a: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23</a:t>
          </a:r>
          <a:endParaRPr lang="ru-RU" sz="20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3D0BE3-C5F3-4FA0-BB1A-0564D3D21E4D}" type="parTrans" cxnId="{F2719A28-D715-4753-8DF0-48950B5AAE08}">
      <dgm:prSet/>
      <dgm:spPr/>
      <dgm:t>
        <a:bodyPr/>
        <a:lstStyle/>
        <a:p>
          <a:endParaRPr lang="ru-RU"/>
        </a:p>
      </dgm:t>
    </dgm:pt>
    <dgm:pt modelId="{5C57556F-B095-42D7-9E82-2D8BE1ABE1B0}" type="sibTrans" cxnId="{F2719A28-D715-4753-8DF0-48950B5AAE08}">
      <dgm:prSet/>
      <dgm:spPr/>
      <dgm:t>
        <a:bodyPr/>
        <a:lstStyle/>
        <a:p>
          <a:endParaRPr lang="ru-RU"/>
        </a:p>
      </dgm:t>
    </dgm:pt>
    <dgm:pt modelId="{B117221E-4BAE-4F52-8205-65468B3161E7}" type="pres">
      <dgm:prSet presAssocID="{8916F52F-5D43-4A53-8EE7-CE96A944B12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B56947E-E837-47BA-80A6-BD544CAE8B8B}" type="pres">
      <dgm:prSet presAssocID="{3F8C2AFC-F71A-457F-9A56-6A5BC981B2BC}" presName="hierRoot1" presStyleCnt="0"/>
      <dgm:spPr/>
    </dgm:pt>
    <dgm:pt modelId="{DA8AF8BB-0BF9-4D3F-9A0A-C151E1BE347B}" type="pres">
      <dgm:prSet presAssocID="{3F8C2AFC-F71A-457F-9A56-6A5BC981B2BC}" presName="composite" presStyleCnt="0"/>
      <dgm:spPr/>
    </dgm:pt>
    <dgm:pt modelId="{F916B2AE-0853-49D5-A381-87765CBB4E51}" type="pres">
      <dgm:prSet presAssocID="{3F8C2AFC-F71A-457F-9A56-6A5BC981B2BC}" presName="background" presStyleLbl="node0" presStyleIdx="0" presStyleCnt="1"/>
      <dgm:spPr>
        <a:solidFill>
          <a:srgbClr val="008080"/>
        </a:solidFill>
      </dgm:spPr>
    </dgm:pt>
    <dgm:pt modelId="{F22B7B0C-DF46-4C2D-B693-057FD9D68DC1}" type="pres">
      <dgm:prSet presAssocID="{3F8C2AFC-F71A-457F-9A56-6A5BC981B2BC}" presName="text" presStyleLbl="fgAcc0" presStyleIdx="0" presStyleCnt="1" custScaleX="104639" custScaleY="112687">
        <dgm:presLayoutVars>
          <dgm:chPref val="3"/>
        </dgm:presLayoutVars>
      </dgm:prSet>
      <dgm:spPr/>
    </dgm:pt>
    <dgm:pt modelId="{F8B036E1-D251-4EEC-B803-8452D81C5009}" type="pres">
      <dgm:prSet presAssocID="{3F8C2AFC-F71A-457F-9A56-6A5BC981B2BC}" presName="hierChild2" presStyleCnt="0"/>
      <dgm:spPr/>
    </dgm:pt>
    <dgm:pt modelId="{EE04DCEA-68F9-4937-A521-12348BEA9E21}" type="pres">
      <dgm:prSet presAssocID="{C8B6B34F-57B7-4A28-9FEE-B8D8E87718EB}" presName="Name10" presStyleLbl="parChTrans1D2" presStyleIdx="0" presStyleCnt="5"/>
      <dgm:spPr/>
    </dgm:pt>
    <dgm:pt modelId="{A81FDDBB-4DD8-49B7-9D78-A198C8BB306C}" type="pres">
      <dgm:prSet presAssocID="{6239B42F-8CD9-48F8-83A5-0867EE5E0827}" presName="hierRoot2" presStyleCnt="0"/>
      <dgm:spPr/>
    </dgm:pt>
    <dgm:pt modelId="{3D1BE91F-9B07-42E9-B033-D85042E1883A}" type="pres">
      <dgm:prSet presAssocID="{6239B42F-8CD9-48F8-83A5-0867EE5E0827}" presName="composite2" presStyleCnt="0"/>
      <dgm:spPr/>
    </dgm:pt>
    <dgm:pt modelId="{1C44DCB4-AD37-470C-921F-8952D7E14072}" type="pres">
      <dgm:prSet presAssocID="{6239B42F-8CD9-48F8-83A5-0867EE5E0827}" presName="background2" presStyleLbl="asst1" presStyleIdx="0" presStyleCnt="1"/>
      <dgm:spPr/>
    </dgm:pt>
    <dgm:pt modelId="{EEFCD92F-AB02-4362-B567-8B3697628166}" type="pres">
      <dgm:prSet presAssocID="{6239B42F-8CD9-48F8-83A5-0867EE5E0827}" presName="text2" presStyleLbl="fgAcc2" presStyleIdx="0" presStyleCnt="5" custScaleX="92880" custScaleY="135486">
        <dgm:presLayoutVars>
          <dgm:chPref val="3"/>
        </dgm:presLayoutVars>
      </dgm:prSet>
      <dgm:spPr/>
    </dgm:pt>
    <dgm:pt modelId="{013E8DFE-4226-429B-AA7B-66E9590E3E6D}" type="pres">
      <dgm:prSet presAssocID="{6239B42F-8CD9-48F8-83A5-0867EE5E0827}" presName="hierChild3" presStyleCnt="0"/>
      <dgm:spPr/>
    </dgm:pt>
    <dgm:pt modelId="{6676D0CE-5725-44A8-8529-6A834743F57A}" type="pres">
      <dgm:prSet presAssocID="{3BF859E9-89EB-45CB-BADC-E66DD445EE3D}" presName="Name10" presStyleLbl="parChTrans1D2" presStyleIdx="1" presStyleCnt="5"/>
      <dgm:spPr/>
    </dgm:pt>
    <dgm:pt modelId="{1813BBEE-7F54-413D-BB12-79A3D6147189}" type="pres">
      <dgm:prSet presAssocID="{2A4292EB-16FD-4149-88A3-3B353F0492FD}" presName="hierRoot2" presStyleCnt="0"/>
      <dgm:spPr/>
    </dgm:pt>
    <dgm:pt modelId="{04E9CE92-9A2B-481B-A436-BC686A9EE2F3}" type="pres">
      <dgm:prSet presAssocID="{2A4292EB-16FD-4149-88A3-3B353F0492FD}" presName="composite2" presStyleCnt="0"/>
      <dgm:spPr/>
    </dgm:pt>
    <dgm:pt modelId="{E92D1456-838C-400A-AAE8-A3D462EF95A9}" type="pres">
      <dgm:prSet presAssocID="{2A4292EB-16FD-4149-88A3-3B353F0492FD}" presName="background2" presStyleLbl="node2" presStyleIdx="0" presStyleCnt="4"/>
      <dgm:spPr/>
    </dgm:pt>
    <dgm:pt modelId="{C132D6F0-9B82-4DA4-A20C-617B89206C19}" type="pres">
      <dgm:prSet presAssocID="{2A4292EB-16FD-4149-88A3-3B353F0492FD}" presName="text2" presStyleLbl="fgAcc2" presStyleIdx="1" presStyleCnt="5" custScaleX="98770" custScaleY="137442">
        <dgm:presLayoutVars>
          <dgm:chPref val="3"/>
        </dgm:presLayoutVars>
      </dgm:prSet>
      <dgm:spPr/>
    </dgm:pt>
    <dgm:pt modelId="{2F32D801-88F1-4CF4-9697-CEB6950EAF29}" type="pres">
      <dgm:prSet presAssocID="{2A4292EB-16FD-4149-88A3-3B353F0492FD}" presName="hierChild3" presStyleCnt="0"/>
      <dgm:spPr/>
    </dgm:pt>
    <dgm:pt modelId="{BFF0CEE5-72E2-45E2-B251-8188E802D246}" type="pres">
      <dgm:prSet presAssocID="{AC089EB4-6B25-48AD-A557-B252059CBCEF}" presName="Name10" presStyleLbl="parChTrans1D2" presStyleIdx="2" presStyleCnt="5"/>
      <dgm:spPr/>
    </dgm:pt>
    <dgm:pt modelId="{F6D98DB3-A9CE-4EB0-89D8-7BB04C486A85}" type="pres">
      <dgm:prSet presAssocID="{42BCE992-1530-4B72-B235-4286E0514D3A}" presName="hierRoot2" presStyleCnt="0"/>
      <dgm:spPr/>
    </dgm:pt>
    <dgm:pt modelId="{B3599C63-17F1-481E-80AD-B9DC68E32427}" type="pres">
      <dgm:prSet presAssocID="{42BCE992-1530-4B72-B235-4286E0514D3A}" presName="composite2" presStyleCnt="0"/>
      <dgm:spPr/>
    </dgm:pt>
    <dgm:pt modelId="{9AF03AFD-5712-4B65-B8B9-0C78AFF57A8A}" type="pres">
      <dgm:prSet presAssocID="{42BCE992-1530-4B72-B235-4286E0514D3A}" presName="background2" presStyleLbl="node2" presStyleIdx="1" presStyleCnt="4"/>
      <dgm:spPr/>
    </dgm:pt>
    <dgm:pt modelId="{27CF4515-1C19-4789-B48A-3FBC0AB02375}" type="pres">
      <dgm:prSet presAssocID="{42BCE992-1530-4B72-B235-4286E0514D3A}" presName="text2" presStyleLbl="fgAcc2" presStyleIdx="2" presStyleCnt="5" custScaleX="103452" custScaleY="137250">
        <dgm:presLayoutVars>
          <dgm:chPref val="3"/>
        </dgm:presLayoutVars>
      </dgm:prSet>
      <dgm:spPr/>
    </dgm:pt>
    <dgm:pt modelId="{5F6552FA-A5B3-4041-9610-C39E9000B0DD}" type="pres">
      <dgm:prSet presAssocID="{42BCE992-1530-4B72-B235-4286E0514D3A}" presName="hierChild3" presStyleCnt="0"/>
      <dgm:spPr/>
    </dgm:pt>
    <dgm:pt modelId="{08649FC6-EB9E-482A-AD53-9626DD919E7A}" type="pres">
      <dgm:prSet presAssocID="{493D0BE3-C5F3-4FA0-BB1A-0564D3D21E4D}" presName="Name10" presStyleLbl="parChTrans1D2" presStyleIdx="3" presStyleCnt="5"/>
      <dgm:spPr/>
    </dgm:pt>
    <dgm:pt modelId="{8AB0241C-8C8A-472F-94D2-0527BEA47079}" type="pres">
      <dgm:prSet presAssocID="{455C50C0-BDB7-46EB-9B3A-E56966BDA1E1}" presName="hierRoot2" presStyleCnt="0"/>
      <dgm:spPr/>
    </dgm:pt>
    <dgm:pt modelId="{AE24E3FD-DB12-4FFD-9F03-119182B99EA2}" type="pres">
      <dgm:prSet presAssocID="{455C50C0-BDB7-46EB-9B3A-E56966BDA1E1}" presName="composite2" presStyleCnt="0"/>
      <dgm:spPr/>
    </dgm:pt>
    <dgm:pt modelId="{FB77E740-85C0-4E1C-ABC5-44C2E417C594}" type="pres">
      <dgm:prSet presAssocID="{455C50C0-BDB7-46EB-9B3A-E56966BDA1E1}" presName="background2" presStyleLbl="node2" presStyleIdx="2" presStyleCnt="4"/>
      <dgm:spPr/>
    </dgm:pt>
    <dgm:pt modelId="{D338D384-D36E-4071-AE1B-A1C446AE6C81}" type="pres">
      <dgm:prSet presAssocID="{455C50C0-BDB7-46EB-9B3A-E56966BDA1E1}" presName="text2" presStyleLbl="fgAcc2" presStyleIdx="3" presStyleCnt="5" custScaleX="107442" custScaleY="140890">
        <dgm:presLayoutVars>
          <dgm:chPref val="3"/>
        </dgm:presLayoutVars>
      </dgm:prSet>
      <dgm:spPr/>
    </dgm:pt>
    <dgm:pt modelId="{014D510C-4811-41E5-A412-75C00D4ABC30}" type="pres">
      <dgm:prSet presAssocID="{455C50C0-BDB7-46EB-9B3A-E56966BDA1E1}" presName="hierChild3" presStyleCnt="0"/>
      <dgm:spPr/>
    </dgm:pt>
    <dgm:pt modelId="{AFEFD204-0087-4848-820A-7E045FD0B9DB}" type="pres">
      <dgm:prSet presAssocID="{409B5A02-F1BD-493D-9689-DCDC7FF742A1}" presName="Name10" presStyleLbl="parChTrans1D2" presStyleIdx="4" presStyleCnt="5"/>
      <dgm:spPr/>
    </dgm:pt>
    <dgm:pt modelId="{9BB4A90E-26A0-46C9-8E70-124DA297E6C3}" type="pres">
      <dgm:prSet presAssocID="{5317648A-CD7A-4222-8C3F-1110CC3CB9E4}" presName="hierRoot2" presStyleCnt="0"/>
      <dgm:spPr/>
    </dgm:pt>
    <dgm:pt modelId="{958AEB80-077A-423A-A70A-7FF4B9F55592}" type="pres">
      <dgm:prSet presAssocID="{5317648A-CD7A-4222-8C3F-1110CC3CB9E4}" presName="composite2" presStyleCnt="0"/>
      <dgm:spPr/>
    </dgm:pt>
    <dgm:pt modelId="{3080AD3D-0479-4451-9446-9AF6ACA74CAB}" type="pres">
      <dgm:prSet presAssocID="{5317648A-CD7A-4222-8C3F-1110CC3CB9E4}" presName="background2" presStyleLbl="node2" presStyleIdx="3" presStyleCnt="4"/>
      <dgm:spPr/>
    </dgm:pt>
    <dgm:pt modelId="{1B93DF86-33D3-445A-96F8-8EDFCAC941E1}" type="pres">
      <dgm:prSet presAssocID="{5317648A-CD7A-4222-8C3F-1110CC3CB9E4}" presName="text2" presStyleLbl="fgAcc2" presStyleIdx="4" presStyleCnt="5" custScaleX="106271" custScaleY="142541">
        <dgm:presLayoutVars>
          <dgm:chPref val="3"/>
        </dgm:presLayoutVars>
      </dgm:prSet>
      <dgm:spPr/>
    </dgm:pt>
    <dgm:pt modelId="{35C0ECDD-2956-4169-9980-C8B6C52EB8D9}" type="pres">
      <dgm:prSet presAssocID="{5317648A-CD7A-4222-8C3F-1110CC3CB9E4}" presName="hierChild3" presStyleCnt="0"/>
      <dgm:spPr/>
    </dgm:pt>
  </dgm:ptLst>
  <dgm:cxnLst>
    <dgm:cxn modelId="{15A1EB04-B3E5-47BD-B406-2A2D3431BC85}" type="presOf" srcId="{42BCE992-1530-4B72-B235-4286E0514D3A}" destId="{27CF4515-1C19-4789-B48A-3FBC0AB02375}" srcOrd="0" destOrd="0" presId="urn:microsoft.com/office/officeart/2005/8/layout/hierarchy1"/>
    <dgm:cxn modelId="{F2719A28-D715-4753-8DF0-48950B5AAE08}" srcId="{3F8C2AFC-F71A-457F-9A56-6A5BC981B2BC}" destId="{455C50C0-BDB7-46EB-9B3A-E56966BDA1E1}" srcOrd="3" destOrd="0" parTransId="{493D0BE3-C5F3-4FA0-BB1A-0564D3D21E4D}" sibTransId="{5C57556F-B095-42D7-9E82-2D8BE1ABE1B0}"/>
    <dgm:cxn modelId="{2CB8DE2F-9382-4B68-A387-2B6C0A36F809}" type="presOf" srcId="{3BF859E9-89EB-45CB-BADC-E66DD445EE3D}" destId="{6676D0CE-5725-44A8-8529-6A834743F57A}" srcOrd="0" destOrd="0" presId="urn:microsoft.com/office/officeart/2005/8/layout/hierarchy1"/>
    <dgm:cxn modelId="{7B206F33-3A49-4EE1-A322-CB1E7F7EBEFF}" type="presOf" srcId="{6239B42F-8CD9-48F8-83A5-0867EE5E0827}" destId="{EEFCD92F-AB02-4362-B567-8B3697628166}" srcOrd="0" destOrd="0" presId="urn:microsoft.com/office/officeart/2005/8/layout/hierarchy1"/>
    <dgm:cxn modelId="{F993C033-2F55-461B-BE1E-9809C3A0FA1C}" srcId="{8916F52F-5D43-4A53-8EE7-CE96A944B12A}" destId="{3F8C2AFC-F71A-457F-9A56-6A5BC981B2BC}" srcOrd="0" destOrd="0" parTransId="{4E54C8C5-0E69-4172-93F3-CAC86F5C3F94}" sibTransId="{DC3CAC95-D9F6-432E-A3F6-12161EA2656E}"/>
    <dgm:cxn modelId="{7B7DC639-C661-45EA-89D1-D776DF0CC729}" type="presOf" srcId="{493D0BE3-C5F3-4FA0-BB1A-0564D3D21E4D}" destId="{08649FC6-EB9E-482A-AD53-9626DD919E7A}" srcOrd="0" destOrd="0" presId="urn:microsoft.com/office/officeart/2005/8/layout/hierarchy1"/>
    <dgm:cxn modelId="{A67DE761-6B51-4ADA-A475-EBE2ECD55160}" type="presOf" srcId="{2A4292EB-16FD-4149-88A3-3B353F0492FD}" destId="{C132D6F0-9B82-4DA4-A20C-617B89206C19}" srcOrd="0" destOrd="0" presId="urn:microsoft.com/office/officeart/2005/8/layout/hierarchy1"/>
    <dgm:cxn modelId="{A946D766-49E4-4FF0-B893-39771B24C946}" srcId="{3F8C2AFC-F71A-457F-9A56-6A5BC981B2BC}" destId="{42BCE992-1530-4B72-B235-4286E0514D3A}" srcOrd="2" destOrd="0" parTransId="{AC089EB4-6B25-48AD-A557-B252059CBCEF}" sibTransId="{64249528-F8C6-4459-980E-CA9A0D1D98B1}"/>
    <dgm:cxn modelId="{7FAA7C74-1DF6-4432-A9B1-0618556FEF51}" type="presOf" srcId="{455C50C0-BDB7-46EB-9B3A-E56966BDA1E1}" destId="{D338D384-D36E-4071-AE1B-A1C446AE6C81}" srcOrd="0" destOrd="0" presId="urn:microsoft.com/office/officeart/2005/8/layout/hierarchy1"/>
    <dgm:cxn modelId="{52DD1958-3956-40BA-9A43-B7F1D0A1C9AC}" type="presOf" srcId="{3F8C2AFC-F71A-457F-9A56-6A5BC981B2BC}" destId="{F22B7B0C-DF46-4C2D-B693-057FD9D68DC1}" srcOrd="0" destOrd="0" presId="urn:microsoft.com/office/officeart/2005/8/layout/hierarchy1"/>
    <dgm:cxn modelId="{68412388-9840-46BD-AA0D-53B108635CD9}" type="presOf" srcId="{AC089EB4-6B25-48AD-A557-B252059CBCEF}" destId="{BFF0CEE5-72E2-45E2-B251-8188E802D246}" srcOrd="0" destOrd="0" presId="urn:microsoft.com/office/officeart/2005/8/layout/hierarchy1"/>
    <dgm:cxn modelId="{1B32AF8D-6AB9-47B7-B0AC-D98EFB4806E9}" type="presOf" srcId="{5317648A-CD7A-4222-8C3F-1110CC3CB9E4}" destId="{1B93DF86-33D3-445A-96F8-8EDFCAC941E1}" srcOrd="0" destOrd="0" presId="urn:microsoft.com/office/officeart/2005/8/layout/hierarchy1"/>
    <dgm:cxn modelId="{42451995-AF2F-4B5F-9C16-262E1AA8AD89}" srcId="{3F8C2AFC-F71A-457F-9A56-6A5BC981B2BC}" destId="{5317648A-CD7A-4222-8C3F-1110CC3CB9E4}" srcOrd="4" destOrd="0" parTransId="{409B5A02-F1BD-493D-9689-DCDC7FF742A1}" sibTransId="{E96C37EE-5A72-4EE1-87F1-D8D4844BA7EE}"/>
    <dgm:cxn modelId="{C9F883A2-6937-46CF-B02C-4C7EE99A4A46}" type="presOf" srcId="{8916F52F-5D43-4A53-8EE7-CE96A944B12A}" destId="{B117221E-4BAE-4F52-8205-65468B3161E7}" srcOrd="0" destOrd="0" presId="urn:microsoft.com/office/officeart/2005/8/layout/hierarchy1"/>
    <dgm:cxn modelId="{536220A7-1C1A-46F8-AC87-7D88D2AEE685}" srcId="{3F8C2AFC-F71A-457F-9A56-6A5BC981B2BC}" destId="{6239B42F-8CD9-48F8-83A5-0867EE5E0827}" srcOrd="0" destOrd="0" parTransId="{C8B6B34F-57B7-4A28-9FEE-B8D8E87718EB}" sibTransId="{66336471-4FCA-4BAC-8B4A-5D30B46CD27E}"/>
    <dgm:cxn modelId="{BCDB55A7-DED1-46C5-A36E-A7602A902605}" type="presOf" srcId="{409B5A02-F1BD-493D-9689-DCDC7FF742A1}" destId="{AFEFD204-0087-4848-820A-7E045FD0B9DB}" srcOrd="0" destOrd="0" presId="urn:microsoft.com/office/officeart/2005/8/layout/hierarchy1"/>
    <dgm:cxn modelId="{D7F51AB0-C081-4CB9-986C-A8CB1AF45816}" srcId="{3F8C2AFC-F71A-457F-9A56-6A5BC981B2BC}" destId="{2A4292EB-16FD-4149-88A3-3B353F0492FD}" srcOrd="1" destOrd="0" parTransId="{3BF859E9-89EB-45CB-BADC-E66DD445EE3D}" sibTransId="{CF2E4A23-E482-40F3-9669-86141DB5B0DC}"/>
    <dgm:cxn modelId="{BCFCBAC4-14D0-4016-9960-ADBD69D136A2}" type="presOf" srcId="{C8B6B34F-57B7-4A28-9FEE-B8D8E87718EB}" destId="{EE04DCEA-68F9-4937-A521-12348BEA9E21}" srcOrd="0" destOrd="0" presId="urn:microsoft.com/office/officeart/2005/8/layout/hierarchy1"/>
    <dgm:cxn modelId="{A7015FF5-5866-44A6-AEB0-CEF6B6A9F5F4}" type="presParOf" srcId="{B117221E-4BAE-4F52-8205-65468B3161E7}" destId="{3B56947E-E837-47BA-80A6-BD544CAE8B8B}" srcOrd="0" destOrd="0" presId="urn:microsoft.com/office/officeart/2005/8/layout/hierarchy1"/>
    <dgm:cxn modelId="{3F8F7DDF-5B20-49C4-BACE-A77DF41D91B1}" type="presParOf" srcId="{3B56947E-E837-47BA-80A6-BD544CAE8B8B}" destId="{DA8AF8BB-0BF9-4D3F-9A0A-C151E1BE347B}" srcOrd="0" destOrd="0" presId="urn:microsoft.com/office/officeart/2005/8/layout/hierarchy1"/>
    <dgm:cxn modelId="{3AA8DA07-0980-4955-99F7-3BFF83BE9CE4}" type="presParOf" srcId="{DA8AF8BB-0BF9-4D3F-9A0A-C151E1BE347B}" destId="{F916B2AE-0853-49D5-A381-87765CBB4E51}" srcOrd="0" destOrd="0" presId="urn:microsoft.com/office/officeart/2005/8/layout/hierarchy1"/>
    <dgm:cxn modelId="{21036D17-353E-4E22-A18E-6952A38EE6EC}" type="presParOf" srcId="{DA8AF8BB-0BF9-4D3F-9A0A-C151E1BE347B}" destId="{F22B7B0C-DF46-4C2D-B693-057FD9D68DC1}" srcOrd="1" destOrd="0" presId="urn:microsoft.com/office/officeart/2005/8/layout/hierarchy1"/>
    <dgm:cxn modelId="{BE7AED96-EC2A-4D13-820F-DEB27B7A909C}" type="presParOf" srcId="{3B56947E-E837-47BA-80A6-BD544CAE8B8B}" destId="{F8B036E1-D251-4EEC-B803-8452D81C5009}" srcOrd="1" destOrd="0" presId="urn:microsoft.com/office/officeart/2005/8/layout/hierarchy1"/>
    <dgm:cxn modelId="{C51DBC22-650B-4D5B-B9BA-FF7530289216}" type="presParOf" srcId="{F8B036E1-D251-4EEC-B803-8452D81C5009}" destId="{EE04DCEA-68F9-4937-A521-12348BEA9E21}" srcOrd="0" destOrd="0" presId="urn:microsoft.com/office/officeart/2005/8/layout/hierarchy1"/>
    <dgm:cxn modelId="{F5ADA421-3093-439B-BE05-8F3E07400DEC}" type="presParOf" srcId="{F8B036E1-D251-4EEC-B803-8452D81C5009}" destId="{A81FDDBB-4DD8-49B7-9D78-A198C8BB306C}" srcOrd="1" destOrd="0" presId="urn:microsoft.com/office/officeart/2005/8/layout/hierarchy1"/>
    <dgm:cxn modelId="{688720DF-BFBC-4AF4-94A2-52DAB1353696}" type="presParOf" srcId="{A81FDDBB-4DD8-49B7-9D78-A198C8BB306C}" destId="{3D1BE91F-9B07-42E9-B033-D85042E1883A}" srcOrd="0" destOrd="0" presId="urn:microsoft.com/office/officeart/2005/8/layout/hierarchy1"/>
    <dgm:cxn modelId="{FA983F5C-05FC-4788-A45B-665C2842BA70}" type="presParOf" srcId="{3D1BE91F-9B07-42E9-B033-D85042E1883A}" destId="{1C44DCB4-AD37-470C-921F-8952D7E14072}" srcOrd="0" destOrd="0" presId="urn:microsoft.com/office/officeart/2005/8/layout/hierarchy1"/>
    <dgm:cxn modelId="{1036931E-3FE8-4205-9D18-3488EF16EC1B}" type="presParOf" srcId="{3D1BE91F-9B07-42E9-B033-D85042E1883A}" destId="{EEFCD92F-AB02-4362-B567-8B3697628166}" srcOrd="1" destOrd="0" presId="urn:microsoft.com/office/officeart/2005/8/layout/hierarchy1"/>
    <dgm:cxn modelId="{577AC02F-4833-48E4-BB86-5476914FEBC7}" type="presParOf" srcId="{A81FDDBB-4DD8-49B7-9D78-A198C8BB306C}" destId="{013E8DFE-4226-429B-AA7B-66E9590E3E6D}" srcOrd="1" destOrd="0" presId="urn:microsoft.com/office/officeart/2005/8/layout/hierarchy1"/>
    <dgm:cxn modelId="{80788953-4305-4295-8E03-BC8D3DA9C06A}" type="presParOf" srcId="{F8B036E1-D251-4EEC-B803-8452D81C5009}" destId="{6676D0CE-5725-44A8-8529-6A834743F57A}" srcOrd="2" destOrd="0" presId="urn:microsoft.com/office/officeart/2005/8/layout/hierarchy1"/>
    <dgm:cxn modelId="{76B4E58F-C2F2-4BC0-A38A-0C6B6041C9B1}" type="presParOf" srcId="{F8B036E1-D251-4EEC-B803-8452D81C5009}" destId="{1813BBEE-7F54-413D-BB12-79A3D6147189}" srcOrd="3" destOrd="0" presId="urn:microsoft.com/office/officeart/2005/8/layout/hierarchy1"/>
    <dgm:cxn modelId="{D10C53D0-7478-4124-98FB-C1677751C3DE}" type="presParOf" srcId="{1813BBEE-7F54-413D-BB12-79A3D6147189}" destId="{04E9CE92-9A2B-481B-A436-BC686A9EE2F3}" srcOrd="0" destOrd="0" presId="urn:microsoft.com/office/officeart/2005/8/layout/hierarchy1"/>
    <dgm:cxn modelId="{42D4D42F-A7D0-441E-A656-62183E1A6E61}" type="presParOf" srcId="{04E9CE92-9A2B-481B-A436-BC686A9EE2F3}" destId="{E92D1456-838C-400A-AAE8-A3D462EF95A9}" srcOrd="0" destOrd="0" presId="urn:microsoft.com/office/officeart/2005/8/layout/hierarchy1"/>
    <dgm:cxn modelId="{2B13EDE6-ED9D-4EA0-80E2-13B928B95BD7}" type="presParOf" srcId="{04E9CE92-9A2B-481B-A436-BC686A9EE2F3}" destId="{C132D6F0-9B82-4DA4-A20C-617B89206C19}" srcOrd="1" destOrd="0" presId="urn:microsoft.com/office/officeart/2005/8/layout/hierarchy1"/>
    <dgm:cxn modelId="{4F238AB4-0C99-49B7-BE33-A51EC92D60B2}" type="presParOf" srcId="{1813BBEE-7F54-413D-BB12-79A3D6147189}" destId="{2F32D801-88F1-4CF4-9697-CEB6950EAF29}" srcOrd="1" destOrd="0" presId="urn:microsoft.com/office/officeart/2005/8/layout/hierarchy1"/>
    <dgm:cxn modelId="{A2A779CE-27DE-475E-811E-B50CE3DA2FB0}" type="presParOf" srcId="{F8B036E1-D251-4EEC-B803-8452D81C5009}" destId="{BFF0CEE5-72E2-45E2-B251-8188E802D246}" srcOrd="4" destOrd="0" presId="urn:microsoft.com/office/officeart/2005/8/layout/hierarchy1"/>
    <dgm:cxn modelId="{081CCB52-650B-4F1D-BB30-2CDA1870AAA5}" type="presParOf" srcId="{F8B036E1-D251-4EEC-B803-8452D81C5009}" destId="{F6D98DB3-A9CE-4EB0-89D8-7BB04C486A85}" srcOrd="5" destOrd="0" presId="urn:microsoft.com/office/officeart/2005/8/layout/hierarchy1"/>
    <dgm:cxn modelId="{455ED983-152E-4F5C-9121-6F53B788F1EA}" type="presParOf" srcId="{F6D98DB3-A9CE-4EB0-89D8-7BB04C486A85}" destId="{B3599C63-17F1-481E-80AD-B9DC68E32427}" srcOrd="0" destOrd="0" presId="urn:microsoft.com/office/officeart/2005/8/layout/hierarchy1"/>
    <dgm:cxn modelId="{05571BD6-C054-47C6-A0D2-D64EADC9984A}" type="presParOf" srcId="{B3599C63-17F1-481E-80AD-B9DC68E32427}" destId="{9AF03AFD-5712-4B65-B8B9-0C78AFF57A8A}" srcOrd="0" destOrd="0" presId="urn:microsoft.com/office/officeart/2005/8/layout/hierarchy1"/>
    <dgm:cxn modelId="{6D697DC8-7B9D-4F33-8181-D05627AC2E1C}" type="presParOf" srcId="{B3599C63-17F1-481E-80AD-B9DC68E32427}" destId="{27CF4515-1C19-4789-B48A-3FBC0AB02375}" srcOrd="1" destOrd="0" presId="urn:microsoft.com/office/officeart/2005/8/layout/hierarchy1"/>
    <dgm:cxn modelId="{384DFC69-A0FC-4F3E-A30F-DA12510C40AC}" type="presParOf" srcId="{F6D98DB3-A9CE-4EB0-89D8-7BB04C486A85}" destId="{5F6552FA-A5B3-4041-9610-C39E9000B0DD}" srcOrd="1" destOrd="0" presId="urn:microsoft.com/office/officeart/2005/8/layout/hierarchy1"/>
    <dgm:cxn modelId="{7E942D6F-C81C-4DB2-B756-615827F22E09}" type="presParOf" srcId="{F8B036E1-D251-4EEC-B803-8452D81C5009}" destId="{08649FC6-EB9E-482A-AD53-9626DD919E7A}" srcOrd="6" destOrd="0" presId="urn:microsoft.com/office/officeart/2005/8/layout/hierarchy1"/>
    <dgm:cxn modelId="{2EDF5431-27DD-4114-80AF-F91FA5ADEAD9}" type="presParOf" srcId="{F8B036E1-D251-4EEC-B803-8452D81C5009}" destId="{8AB0241C-8C8A-472F-94D2-0527BEA47079}" srcOrd="7" destOrd="0" presId="urn:microsoft.com/office/officeart/2005/8/layout/hierarchy1"/>
    <dgm:cxn modelId="{E23B6E70-C14C-4991-91AA-1136FB9D7DFB}" type="presParOf" srcId="{8AB0241C-8C8A-472F-94D2-0527BEA47079}" destId="{AE24E3FD-DB12-4FFD-9F03-119182B99EA2}" srcOrd="0" destOrd="0" presId="urn:microsoft.com/office/officeart/2005/8/layout/hierarchy1"/>
    <dgm:cxn modelId="{C65E2CBF-27BC-495D-9E9B-738271F5AF17}" type="presParOf" srcId="{AE24E3FD-DB12-4FFD-9F03-119182B99EA2}" destId="{FB77E740-85C0-4E1C-ABC5-44C2E417C594}" srcOrd="0" destOrd="0" presId="urn:microsoft.com/office/officeart/2005/8/layout/hierarchy1"/>
    <dgm:cxn modelId="{32C5B71F-2EF0-4402-8741-6A957814C6FE}" type="presParOf" srcId="{AE24E3FD-DB12-4FFD-9F03-119182B99EA2}" destId="{D338D384-D36E-4071-AE1B-A1C446AE6C81}" srcOrd="1" destOrd="0" presId="urn:microsoft.com/office/officeart/2005/8/layout/hierarchy1"/>
    <dgm:cxn modelId="{6939D9FF-787B-43D8-B841-8677FBF0AA16}" type="presParOf" srcId="{8AB0241C-8C8A-472F-94D2-0527BEA47079}" destId="{014D510C-4811-41E5-A412-75C00D4ABC30}" srcOrd="1" destOrd="0" presId="urn:microsoft.com/office/officeart/2005/8/layout/hierarchy1"/>
    <dgm:cxn modelId="{C238545A-159D-4ED0-8436-91FA4949C56C}" type="presParOf" srcId="{F8B036E1-D251-4EEC-B803-8452D81C5009}" destId="{AFEFD204-0087-4848-820A-7E045FD0B9DB}" srcOrd="8" destOrd="0" presId="urn:microsoft.com/office/officeart/2005/8/layout/hierarchy1"/>
    <dgm:cxn modelId="{A529131F-F6B6-4498-BDD8-5D0EDAE88480}" type="presParOf" srcId="{F8B036E1-D251-4EEC-B803-8452D81C5009}" destId="{9BB4A90E-26A0-46C9-8E70-124DA297E6C3}" srcOrd="9" destOrd="0" presId="urn:microsoft.com/office/officeart/2005/8/layout/hierarchy1"/>
    <dgm:cxn modelId="{1E2BB1E2-CB4E-4CD3-9AAE-8C6032AD3B5A}" type="presParOf" srcId="{9BB4A90E-26A0-46C9-8E70-124DA297E6C3}" destId="{958AEB80-077A-423A-A70A-7FF4B9F55592}" srcOrd="0" destOrd="0" presId="urn:microsoft.com/office/officeart/2005/8/layout/hierarchy1"/>
    <dgm:cxn modelId="{8160963E-6431-4C2C-8BD6-95D114F52908}" type="presParOf" srcId="{958AEB80-077A-423A-A70A-7FF4B9F55592}" destId="{3080AD3D-0479-4451-9446-9AF6ACA74CAB}" srcOrd="0" destOrd="0" presId="urn:microsoft.com/office/officeart/2005/8/layout/hierarchy1"/>
    <dgm:cxn modelId="{97EDF6D7-6B66-478F-8E1C-5611C4E2DEFB}" type="presParOf" srcId="{958AEB80-077A-423A-A70A-7FF4B9F55592}" destId="{1B93DF86-33D3-445A-96F8-8EDFCAC941E1}" srcOrd="1" destOrd="0" presId="urn:microsoft.com/office/officeart/2005/8/layout/hierarchy1"/>
    <dgm:cxn modelId="{300D0617-2471-4AB5-A616-A6873E8A7F36}" type="presParOf" srcId="{9BB4A90E-26A0-46C9-8E70-124DA297E6C3}" destId="{35C0ECDD-2956-4169-9980-C8B6C52EB8D9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AA2F500-F7A8-43A1-8550-9326E22CC45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2E417CEC-E44C-411C-8966-27606F2A75C5}">
      <dgm:prSet custT="1"/>
      <dgm:spPr>
        <a:solidFill>
          <a:srgbClr val="CCCCFF"/>
        </a:solidFill>
      </dgm:spPr>
      <dgm:t>
        <a:bodyPr/>
        <a:lstStyle/>
        <a:p>
          <a:pPr algn="l"/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Выполнение целевых показателей муниципальной «Дорожной карты» в рамках реализации КОНЦЕПЦИИ  развития дополнительного образования детей до 2030 года, утвержденной Правительством РФ (Распоряжение от 31.03.2022 г. №678-р). Повышение охвата детей программами дополнительного образования.</a:t>
          </a:r>
        </a:p>
      </dgm:t>
    </dgm:pt>
    <dgm:pt modelId="{BE467C36-7C34-45CB-93BD-5E84317585B8}" type="parTrans" cxnId="{91738A12-1056-4B85-8AE4-5882B62E943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492289-4A84-46BB-85B8-F29040E15B82}" type="sibTrans" cxnId="{91738A12-1056-4B85-8AE4-5882B62E943F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09918A0-8DAB-4DC2-AF3F-6D3729CDC9D4}">
      <dgm:prSet custT="1"/>
      <dgm:spPr>
        <a:solidFill>
          <a:srgbClr val="0099CC"/>
        </a:solidFill>
      </dgm:spPr>
      <dgm:t>
        <a:bodyPr/>
        <a:lstStyle/>
        <a:p>
          <a:pPr algn="l"/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Создание условий для укрепления и развития кадрового потенциала системы дополнительного образования детей через привлечение студентов организаций высшего образования, наставников из реального сектора экономики, научных и общественных организаций</a:t>
          </a:r>
        </a:p>
      </dgm:t>
    </dgm:pt>
    <dgm:pt modelId="{9B9584B5-C651-4A3D-A74D-9CAB955F1AA9}" type="parTrans" cxnId="{0F4EBABC-8674-4072-B250-2A48E4A8741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1FAF31-DAE1-4773-A7AA-80D449268944}" type="sibTrans" cxnId="{0F4EBABC-8674-4072-B250-2A48E4A8741B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36F266-F100-42FB-9FA1-464429147E08}">
      <dgm:prSet custT="1"/>
      <dgm:spPr>
        <a:solidFill>
          <a:srgbClr val="008080"/>
        </a:solidFill>
      </dgm:spPr>
      <dgm:t>
        <a:bodyPr/>
        <a:lstStyle/>
        <a:p>
          <a:pPr algn="l"/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Повышение охвата детей ОВЗ, находящихся в трудной жизненной ситуации </a:t>
          </a:r>
        </a:p>
        <a:p>
          <a:pPr algn="l"/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(сетевое взаимодействие с общеобразовательными организациями)</a:t>
          </a:r>
        </a:p>
      </dgm:t>
    </dgm:pt>
    <dgm:pt modelId="{436D3C11-F9B1-4F6B-86EE-38D13221638F}" type="parTrans" cxnId="{740355C8-7CE3-48A0-934F-123AB8730FF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18A1C83-C6D1-484D-8451-C077A248B878}" type="sibTrans" cxnId="{740355C8-7CE3-48A0-934F-123AB8730FFC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732CC8-8ED0-4A93-8917-91A7E3BEC222}">
      <dgm:prSet custT="1"/>
      <dgm:spPr>
        <a:solidFill>
          <a:srgbClr val="33CCCC"/>
        </a:solidFill>
      </dgm:spPr>
      <dgm:t>
        <a:bodyPr/>
        <a:lstStyle/>
        <a:p>
          <a:pPr algn="l"/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Создание механизмов мотивации педагогов к повышению качества работы и непрерывному профессиональному развитию, обновляя состав и компетенции педагогических кадров</a:t>
          </a:r>
        </a:p>
      </dgm:t>
    </dgm:pt>
    <dgm:pt modelId="{43DEE1D7-BC80-47AF-9CAF-413D082F7514}" type="parTrans" cxnId="{A39DB939-4189-4601-9511-A06635F9F9E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C1B23D-6165-472B-A2F0-2C45A37942D2}" type="sibTrans" cxnId="{A39DB939-4189-4601-9511-A06635F9F9E8}">
      <dgm:prSet/>
      <dgm:spPr/>
      <dgm:t>
        <a:bodyPr/>
        <a:lstStyle/>
        <a:p>
          <a:endParaRPr lang="ru-RU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8357CA-1EB5-482C-BFE2-188B30FF494A}">
      <dgm:prSet custT="1"/>
      <dgm:spPr/>
      <dgm:t>
        <a:bodyPr/>
        <a:lstStyle/>
        <a:p>
          <a:pPr algn="just">
            <a:lnSpc>
              <a:spcPct val="100000"/>
            </a:lnSpc>
          </a:pPr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Ориентация организаций и программ дополнительного образования </a:t>
          </a:r>
        </a:p>
        <a:p>
          <a:pPr algn="just">
            <a:lnSpc>
              <a:spcPct val="100000"/>
            </a:lnSpc>
          </a:pPr>
          <a:r>
            <a:rPr lang="ru-RU" sz="1400" b="1" dirty="0">
              <a:latin typeface="Arial" panose="020B0604020202020204" pitchFamily="34" charset="0"/>
              <a:cs typeface="Arial" panose="020B0604020202020204" pitchFamily="34" charset="0"/>
            </a:rPr>
            <a:t>на реальные образовательные потребности детей</a:t>
          </a:r>
        </a:p>
      </dgm:t>
    </dgm:pt>
    <dgm:pt modelId="{54F2939A-7B8E-4957-8E1B-0BE5D80D9450}" type="parTrans" cxnId="{024F87DD-7979-465C-BC07-79F03AB1A01B}">
      <dgm:prSet/>
      <dgm:spPr/>
      <dgm:t>
        <a:bodyPr/>
        <a:lstStyle/>
        <a:p>
          <a:endParaRPr lang="ru-RU"/>
        </a:p>
      </dgm:t>
    </dgm:pt>
    <dgm:pt modelId="{5EC25584-2DD9-4497-8EF2-D53A9D315676}" type="sibTrans" cxnId="{024F87DD-7979-465C-BC07-79F03AB1A01B}">
      <dgm:prSet/>
      <dgm:spPr/>
      <dgm:t>
        <a:bodyPr/>
        <a:lstStyle/>
        <a:p>
          <a:endParaRPr lang="ru-RU"/>
        </a:p>
      </dgm:t>
    </dgm:pt>
    <dgm:pt modelId="{5815E225-080E-47C6-B21F-9EE8DB657FBA}" type="pres">
      <dgm:prSet presAssocID="{5AA2F500-F7A8-43A1-8550-9326E22CC45A}" presName="Name0" presStyleCnt="0">
        <dgm:presLayoutVars>
          <dgm:chMax val="7"/>
          <dgm:chPref val="7"/>
          <dgm:dir/>
        </dgm:presLayoutVars>
      </dgm:prSet>
      <dgm:spPr/>
    </dgm:pt>
    <dgm:pt modelId="{5F8F95B6-7214-45FA-8B93-B553B5932464}" type="pres">
      <dgm:prSet presAssocID="{5AA2F500-F7A8-43A1-8550-9326E22CC45A}" presName="Name1" presStyleCnt="0"/>
      <dgm:spPr/>
    </dgm:pt>
    <dgm:pt modelId="{425A106C-DA1D-4A94-883D-FAEE580B94D7}" type="pres">
      <dgm:prSet presAssocID="{5AA2F500-F7A8-43A1-8550-9326E22CC45A}" presName="cycle" presStyleCnt="0"/>
      <dgm:spPr/>
    </dgm:pt>
    <dgm:pt modelId="{87050772-6571-4159-BB5E-5CA70649B6D8}" type="pres">
      <dgm:prSet presAssocID="{5AA2F500-F7A8-43A1-8550-9326E22CC45A}" presName="srcNode" presStyleLbl="node1" presStyleIdx="0" presStyleCnt="5"/>
      <dgm:spPr/>
    </dgm:pt>
    <dgm:pt modelId="{38617960-6BC1-4055-8736-6EA5B0D7D900}" type="pres">
      <dgm:prSet presAssocID="{5AA2F500-F7A8-43A1-8550-9326E22CC45A}" presName="conn" presStyleLbl="parChTrans1D2" presStyleIdx="0" presStyleCnt="1"/>
      <dgm:spPr/>
    </dgm:pt>
    <dgm:pt modelId="{1763DF0F-D6A5-4E21-8E1F-6B8B0A6E6824}" type="pres">
      <dgm:prSet presAssocID="{5AA2F500-F7A8-43A1-8550-9326E22CC45A}" presName="extraNode" presStyleLbl="node1" presStyleIdx="0" presStyleCnt="5"/>
      <dgm:spPr/>
    </dgm:pt>
    <dgm:pt modelId="{B45F29CE-881C-4897-8DFA-67AF9E2D100C}" type="pres">
      <dgm:prSet presAssocID="{5AA2F500-F7A8-43A1-8550-9326E22CC45A}" presName="dstNode" presStyleLbl="node1" presStyleIdx="0" presStyleCnt="5"/>
      <dgm:spPr/>
    </dgm:pt>
    <dgm:pt modelId="{08D629A3-4685-4238-B528-E38A5BF3798E}" type="pres">
      <dgm:prSet presAssocID="{2E417CEC-E44C-411C-8966-27606F2A75C5}" presName="text_1" presStyleLbl="node1" presStyleIdx="0" presStyleCnt="5">
        <dgm:presLayoutVars>
          <dgm:bulletEnabled val="1"/>
        </dgm:presLayoutVars>
      </dgm:prSet>
      <dgm:spPr/>
    </dgm:pt>
    <dgm:pt modelId="{DDC8A534-439B-4A1A-A6B2-2B42B5C993B8}" type="pres">
      <dgm:prSet presAssocID="{2E417CEC-E44C-411C-8966-27606F2A75C5}" presName="accent_1" presStyleCnt="0"/>
      <dgm:spPr/>
    </dgm:pt>
    <dgm:pt modelId="{129367C4-8029-46C9-9820-6F5C47585A44}" type="pres">
      <dgm:prSet presAssocID="{2E417CEC-E44C-411C-8966-27606F2A75C5}" presName="accentRepeatNode" presStyleLbl="solidFgAcc1" presStyleIdx="0" presStyleCnt="5"/>
      <dgm:spPr>
        <a:ln>
          <a:solidFill>
            <a:srgbClr val="CCCCFF"/>
          </a:solidFill>
        </a:ln>
      </dgm:spPr>
    </dgm:pt>
    <dgm:pt modelId="{1D8F47B5-2CCE-4226-98A5-C104C79BCD5F}" type="pres">
      <dgm:prSet presAssocID="{209918A0-8DAB-4DC2-AF3F-6D3729CDC9D4}" presName="text_2" presStyleLbl="node1" presStyleIdx="1" presStyleCnt="5">
        <dgm:presLayoutVars>
          <dgm:bulletEnabled val="1"/>
        </dgm:presLayoutVars>
      </dgm:prSet>
      <dgm:spPr/>
    </dgm:pt>
    <dgm:pt modelId="{C7345C9A-2919-4CA5-B6E8-3359D815CB5C}" type="pres">
      <dgm:prSet presAssocID="{209918A0-8DAB-4DC2-AF3F-6D3729CDC9D4}" presName="accent_2" presStyleCnt="0"/>
      <dgm:spPr/>
    </dgm:pt>
    <dgm:pt modelId="{7E470E29-D904-411A-A5D3-D484A18D6CA4}" type="pres">
      <dgm:prSet presAssocID="{209918A0-8DAB-4DC2-AF3F-6D3729CDC9D4}" presName="accentRepeatNode" presStyleLbl="solidFgAcc1" presStyleIdx="1" presStyleCnt="5"/>
      <dgm:spPr>
        <a:ln>
          <a:solidFill>
            <a:srgbClr val="0099CC"/>
          </a:solidFill>
        </a:ln>
      </dgm:spPr>
    </dgm:pt>
    <dgm:pt modelId="{AAEE3BBA-CA73-41A2-8363-96D6B8A5442C}" type="pres">
      <dgm:prSet presAssocID="{E136F266-F100-42FB-9FA1-464429147E08}" presName="text_3" presStyleLbl="node1" presStyleIdx="2" presStyleCnt="5">
        <dgm:presLayoutVars>
          <dgm:bulletEnabled val="1"/>
        </dgm:presLayoutVars>
      </dgm:prSet>
      <dgm:spPr/>
    </dgm:pt>
    <dgm:pt modelId="{A786A035-34DA-45E1-BB23-36C716AFF1D7}" type="pres">
      <dgm:prSet presAssocID="{E136F266-F100-42FB-9FA1-464429147E08}" presName="accent_3" presStyleCnt="0"/>
      <dgm:spPr/>
    </dgm:pt>
    <dgm:pt modelId="{6D401B82-310E-43B5-B0DA-4103129E1240}" type="pres">
      <dgm:prSet presAssocID="{E136F266-F100-42FB-9FA1-464429147E08}" presName="accentRepeatNode" presStyleLbl="solidFgAcc1" presStyleIdx="2" presStyleCnt="5"/>
      <dgm:spPr>
        <a:ln>
          <a:solidFill>
            <a:srgbClr val="008080"/>
          </a:solidFill>
        </a:ln>
      </dgm:spPr>
    </dgm:pt>
    <dgm:pt modelId="{76D23266-168B-413E-83A8-30031B7315FF}" type="pres">
      <dgm:prSet presAssocID="{3A732CC8-8ED0-4A93-8917-91A7E3BEC222}" presName="text_4" presStyleLbl="node1" presStyleIdx="3" presStyleCnt="5">
        <dgm:presLayoutVars>
          <dgm:bulletEnabled val="1"/>
        </dgm:presLayoutVars>
      </dgm:prSet>
      <dgm:spPr/>
    </dgm:pt>
    <dgm:pt modelId="{ACA7EC68-E83D-47E1-904C-B1DA42C3A6BB}" type="pres">
      <dgm:prSet presAssocID="{3A732CC8-8ED0-4A93-8917-91A7E3BEC222}" presName="accent_4" presStyleCnt="0"/>
      <dgm:spPr/>
    </dgm:pt>
    <dgm:pt modelId="{79D572CC-4039-4100-93F4-D6D2596A85DF}" type="pres">
      <dgm:prSet presAssocID="{3A732CC8-8ED0-4A93-8917-91A7E3BEC222}" presName="accentRepeatNode" presStyleLbl="solidFgAcc1" presStyleIdx="3" presStyleCnt="5"/>
      <dgm:spPr/>
    </dgm:pt>
    <dgm:pt modelId="{CB1FD45B-61A5-405D-8047-1D299B876864}" type="pres">
      <dgm:prSet presAssocID="{718357CA-1EB5-482C-BFE2-188B30FF494A}" presName="text_5" presStyleLbl="node1" presStyleIdx="4" presStyleCnt="5">
        <dgm:presLayoutVars>
          <dgm:bulletEnabled val="1"/>
        </dgm:presLayoutVars>
      </dgm:prSet>
      <dgm:spPr/>
    </dgm:pt>
    <dgm:pt modelId="{D785A283-5DBF-4BE2-BE02-08968D79EF32}" type="pres">
      <dgm:prSet presAssocID="{718357CA-1EB5-482C-BFE2-188B30FF494A}" presName="accent_5" presStyleCnt="0"/>
      <dgm:spPr/>
    </dgm:pt>
    <dgm:pt modelId="{F1015D62-CE34-4943-B11E-D91BB2DFC381}" type="pres">
      <dgm:prSet presAssocID="{718357CA-1EB5-482C-BFE2-188B30FF494A}" presName="accentRepeatNode" presStyleLbl="solidFgAcc1" presStyleIdx="4" presStyleCnt="5"/>
      <dgm:spPr/>
    </dgm:pt>
  </dgm:ptLst>
  <dgm:cxnLst>
    <dgm:cxn modelId="{91738A12-1056-4B85-8AE4-5882B62E943F}" srcId="{5AA2F500-F7A8-43A1-8550-9326E22CC45A}" destId="{2E417CEC-E44C-411C-8966-27606F2A75C5}" srcOrd="0" destOrd="0" parTransId="{BE467C36-7C34-45CB-93BD-5E84317585B8}" sibTransId="{EA492289-4A84-46BB-85B8-F29040E15B82}"/>
    <dgm:cxn modelId="{A39DB939-4189-4601-9511-A06635F9F9E8}" srcId="{5AA2F500-F7A8-43A1-8550-9326E22CC45A}" destId="{3A732CC8-8ED0-4A93-8917-91A7E3BEC222}" srcOrd="3" destOrd="0" parTransId="{43DEE1D7-BC80-47AF-9CAF-413D082F7514}" sibTransId="{C3C1B23D-6165-472B-A2F0-2C45A37942D2}"/>
    <dgm:cxn modelId="{9F59973D-E257-44CC-B1CF-060BCD83254F}" type="presOf" srcId="{2E417CEC-E44C-411C-8966-27606F2A75C5}" destId="{08D629A3-4685-4238-B528-E38A5BF3798E}" srcOrd="0" destOrd="0" presId="urn:microsoft.com/office/officeart/2008/layout/VerticalCurvedList"/>
    <dgm:cxn modelId="{6EBF504E-2B1B-4353-9988-C21F1A9CEB3D}" type="presOf" srcId="{EA492289-4A84-46BB-85B8-F29040E15B82}" destId="{38617960-6BC1-4055-8736-6EA5B0D7D900}" srcOrd="0" destOrd="0" presId="urn:microsoft.com/office/officeart/2008/layout/VerticalCurvedList"/>
    <dgm:cxn modelId="{B2282285-6402-466E-9CC8-AF7E823575A3}" type="presOf" srcId="{5AA2F500-F7A8-43A1-8550-9326E22CC45A}" destId="{5815E225-080E-47C6-B21F-9EE8DB657FBA}" srcOrd="0" destOrd="0" presId="urn:microsoft.com/office/officeart/2008/layout/VerticalCurvedList"/>
    <dgm:cxn modelId="{0339F385-78A8-4DF6-B326-40EE911C684D}" type="presOf" srcId="{718357CA-1EB5-482C-BFE2-188B30FF494A}" destId="{CB1FD45B-61A5-405D-8047-1D299B876864}" srcOrd="0" destOrd="0" presId="urn:microsoft.com/office/officeart/2008/layout/VerticalCurvedList"/>
    <dgm:cxn modelId="{40E8EFB5-22DB-4165-99A6-E6C74FC6EC8C}" type="presOf" srcId="{209918A0-8DAB-4DC2-AF3F-6D3729CDC9D4}" destId="{1D8F47B5-2CCE-4226-98A5-C104C79BCD5F}" srcOrd="0" destOrd="0" presId="urn:microsoft.com/office/officeart/2008/layout/VerticalCurvedList"/>
    <dgm:cxn modelId="{0F4EBABC-8674-4072-B250-2A48E4A8741B}" srcId="{5AA2F500-F7A8-43A1-8550-9326E22CC45A}" destId="{209918A0-8DAB-4DC2-AF3F-6D3729CDC9D4}" srcOrd="1" destOrd="0" parTransId="{9B9584B5-C651-4A3D-A74D-9CAB955F1AA9}" sibTransId="{971FAF31-DAE1-4773-A7AA-80D449268944}"/>
    <dgm:cxn modelId="{EF1C3EC5-3C72-4986-A875-AAF57A33F691}" type="presOf" srcId="{3A732CC8-8ED0-4A93-8917-91A7E3BEC222}" destId="{76D23266-168B-413E-83A8-30031B7315FF}" srcOrd="0" destOrd="0" presId="urn:microsoft.com/office/officeart/2008/layout/VerticalCurvedList"/>
    <dgm:cxn modelId="{740355C8-7CE3-48A0-934F-123AB8730FFC}" srcId="{5AA2F500-F7A8-43A1-8550-9326E22CC45A}" destId="{E136F266-F100-42FB-9FA1-464429147E08}" srcOrd="2" destOrd="0" parTransId="{436D3C11-F9B1-4F6B-86EE-38D13221638F}" sibTransId="{618A1C83-C6D1-484D-8451-C077A248B878}"/>
    <dgm:cxn modelId="{024F87DD-7979-465C-BC07-79F03AB1A01B}" srcId="{5AA2F500-F7A8-43A1-8550-9326E22CC45A}" destId="{718357CA-1EB5-482C-BFE2-188B30FF494A}" srcOrd="4" destOrd="0" parTransId="{54F2939A-7B8E-4957-8E1B-0BE5D80D9450}" sibTransId="{5EC25584-2DD9-4497-8EF2-D53A9D315676}"/>
    <dgm:cxn modelId="{9DFD5DEB-4A4B-41D8-A8AF-EF721A7FC622}" type="presOf" srcId="{E136F266-F100-42FB-9FA1-464429147E08}" destId="{AAEE3BBA-CA73-41A2-8363-96D6B8A5442C}" srcOrd="0" destOrd="0" presId="urn:microsoft.com/office/officeart/2008/layout/VerticalCurvedList"/>
    <dgm:cxn modelId="{1E7CBE02-6B45-4BDC-A0E8-5F0B5B1884DE}" type="presParOf" srcId="{5815E225-080E-47C6-B21F-9EE8DB657FBA}" destId="{5F8F95B6-7214-45FA-8B93-B553B5932464}" srcOrd="0" destOrd="0" presId="urn:microsoft.com/office/officeart/2008/layout/VerticalCurvedList"/>
    <dgm:cxn modelId="{E8A05827-A663-467E-86F4-B10972CD2378}" type="presParOf" srcId="{5F8F95B6-7214-45FA-8B93-B553B5932464}" destId="{425A106C-DA1D-4A94-883D-FAEE580B94D7}" srcOrd="0" destOrd="0" presId="urn:microsoft.com/office/officeart/2008/layout/VerticalCurvedList"/>
    <dgm:cxn modelId="{7AACF66E-526D-4052-8C8D-29547FF50EBC}" type="presParOf" srcId="{425A106C-DA1D-4A94-883D-FAEE580B94D7}" destId="{87050772-6571-4159-BB5E-5CA70649B6D8}" srcOrd="0" destOrd="0" presId="urn:microsoft.com/office/officeart/2008/layout/VerticalCurvedList"/>
    <dgm:cxn modelId="{E2A3E776-F75E-410B-94FA-C3D6105A434B}" type="presParOf" srcId="{425A106C-DA1D-4A94-883D-FAEE580B94D7}" destId="{38617960-6BC1-4055-8736-6EA5B0D7D900}" srcOrd="1" destOrd="0" presId="urn:microsoft.com/office/officeart/2008/layout/VerticalCurvedList"/>
    <dgm:cxn modelId="{E408DC6B-8F32-46EA-BA43-7CCA0E9D7FDB}" type="presParOf" srcId="{425A106C-DA1D-4A94-883D-FAEE580B94D7}" destId="{1763DF0F-D6A5-4E21-8E1F-6B8B0A6E6824}" srcOrd="2" destOrd="0" presId="urn:microsoft.com/office/officeart/2008/layout/VerticalCurvedList"/>
    <dgm:cxn modelId="{C16EF8C4-6B73-4A07-B03C-59672E443756}" type="presParOf" srcId="{425A106C-DA1D-4A94-883D-FAEE580B94D7}" destId="{B45F29CE-881C-4897-8DFA-67AF9E2D100C}" srcOrd="3" destOrd="0" presId="urn:microsoft.com/office/officeart/2008/layout/VerticalCurvedList"/>
    <dgm:cxn modelId="{2C6241A9-E3D3-4FD5-A69F-FF00BDC313D1}" type="presParOf" srcId="{5F8F95B6-7214-45FA-8B93-B553B5932464}" destId="{08D629A3-4685-4238-B528-E38A5BF3798E}" srcOrd="1" destOrd="0" presId="urn:microsoft.com/office/officeart/2008/layout/VerticalCurvedList"/>
    <dgm:cxn modelId="{1D57397B-E67D-4453-8983-09160CAC119F}" type="presParOf" srcId="{5F8F95B6-7214-45FA-8B93-B553B5932464}" destId="{DDC8A534-439B-4A1A-A6B2-2B42B5C993B8}" srcOrd="2" destOrd="0" presId="urn:microsoft.com/office/officeart/2008/layout/VerticalCurvedList"/>
    <dgm:cxn modelId="{3783A09E-6F28-4579-B068-3B41BB83404F}" type="presParOf" srcId="{DDC8A534-439B-4A1A-A6B2-2B42B5C993B8}" destId="{129367C4-8029-46C9-9820-6F5C47585A44}" srcOrd="0" destOrd="0" presId="urn:microsoft.com/office/officeart/2008/layout/VerticalCurvedList"/>
    <dgm:cxn modelId="{6DE1E9C5-33AF-4F28-BC85-A081925BF369}" type="presParOf" srcId="{5F8F95B6-7214-45FA-8B93-B553B5932464}" destId="{1D8F47B5-2CCE-4226-98A5-C104C79BCD5F}" srcOrd="3" destOrd="0" presId="urn:microsoft.com/office/officeart/2008/layout/VerticalCurvedList"/>
    <dgm:cxn modelId="{6BF5EC6F-F752-480D-ABF4-C406A368762E}" type="presParOf" srcId="{5F8F95B6-7214-45FA-8B93-B553B5932464}" destId="{C7345C9A-2919-4CA5-B6E8-3359D815CB5C}" srcOrd="4" destOrd="0" presId="urn:microsoft.com/office/officeart/2008/layout/VerticalCurvedList"/>
    <dgm:cxn modelId="{EA6F80E9-99CA-48BC-983B-5012D5602298}" type="presParOf" srcId="{C7345C9A-2919-4CA5-B6E8-3359D815CB5C}" destId="{7E470E29-D904-411A-A5D3-D484A18D6CA4}" srcOrd="0" destOrd="0" presId="urn:microsoft.com/office/officeart/2008/layout/VerticalCurvedList"/>
    <dgm:cxn modelId="{0D5F3D25-C50C-4ED7-BD2E-B1DDED1113AB}" type="presParOf" srcId="{5F8F95B6-7214-45FA-8B93-B553B5932464}" destId="{AAEE3BBA-CA73-41A2-8363-96D6B8A5442C}" srcOrd="5" destOrd="0" presId="urn:microsoft.com/office/officeart/2008/layout/VerticalCurvedList"/>
    <dgm:cxn modelId="{66D3A1F7-8283-4B4C-B178-6958B1BA8358}" type="presParOf" srcId="{5F8F95B6-7214-45FA-8B93-B553B5932464}" destId="{A786A035-34DA-45E1-BB23-36C716AFF1D7}" srcOrd="6" destOrd="0" presId="urn:microsoft.com/office/officeart/2008/layout/VerticalCurvedList"/>
    <dgm:cxn modelId="{A108EA9F-70BC-4FD9-966F-4E70E589EAFC}" type="presParOf" srcId="{A786A035-34DA-45E1-BB23-36C716AFF1D7}" destId="{6D401B82-310E-43B5-B0DA-4103129E1240}" srcOrd="0" destOrd="0" presId="urn:microsoft.com/office/officeart/2008/layout/VerticalCurvedList"/>
    <dgm:cxn modelId="{F4F740DB-69B1-4479-B35F-5B9897BDBC61}" type="presParOf" srcId="{5F8F95B6-7214-45FA-8B93-B553B5932464}" destId="{76D23266-168B-413E-83A8-30031B7315FF}" srcOrd="7" destOrd="0" presId="urn:microsoft.com/office/officeart/2008/layout/VerticalCurvedList"/>
    <dgm:cxn modelId="{6C885445-B5C8-4C41-A3E5-689DD80A8A5C}" type="presParOf" srcId="{5F8F95B6-7214-45FA-8B93-B553B5932464}" destId="{ACA7EC68-E83D-47E1-904C-B1DA42C3A6BB}" srcOrd="8" destOrd="0" presId="urn:microsoft.com/office/officeart/2008/layout/VerticalCurvedList"/>
    <dgm:cxn modelId="{2EED3926-D039-4809-805A-F47C0AE02CB9}" type="presParOf" srcId="{ACA7EC68-E83D-47E1-904C-B1DA42C3A6BB}" destId="{79D572CC-4039-4100-93F4-D6D2596A85DF}" srcOrd="0" destOrd="0" presId="urn:microsoft.com/office/officeart/2008/layout/VerticalCurvedList"/>
    <dgm:cxn modelId="{C01B26E3-48B3-4004-98DA-470DB26F91ED}" type="presParOf" srcId="{5F8F95B6-7214-45FA-8B93-B553B5932464}" destId="{CB1FD45B-61A5-405D-8047-1D299B876864}" srcOrd="9" destOrd="0" presId="urn:microsoft.com/office/officeart/2008/layout/VerticalCurvedList"/>
    <dgm:cxn modelId="{B3E0AE63-FC4A-4965-97ED-DD3AA63460BF}" type="presParOf" srcId="{5F8F95B6-7214-45FA-8B93-B553B5932464}" destId="{D785A283-5DBF-4BE2-BE02-08968D79EF32}" srcOrd="10" destOrd="0" presId="urn:microsoft.com/office/officeart/2008/layout/VerticalCurvedList"/>
    <dgm:cxn modelId="{43515D46-8E1C-4BFC-BA76-7009B0037B3D}" type="presParOf" srcId="{D785A283-5DBF-4BE2-BE02-08968D79EF32}" destId="{F1015D62-CE34-4943-B11E-D91BB2DFC38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EFD204-0087-4848-820A-7E045FD0B9DB}">
      <dsp:nvSpPr>
        <dsp:cNvPr id="0" name=""/>
        <dsp:cNvSpPr/>
      </dsp:nvSpPr>
      <dsp:spPr>
        <a:xfrm>
          <a:off x="5297353" y="2416961"/>
          <a:ext cx="4352310" cy="515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1056"/>
              </a:lnTo>
              <a:lnTo>
                <a:pt x="4352310" y="351056"/>
              </a:lnTo>
              <a:lnTo>
                <a:pt x="4352310" y="5151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649FC6-EB9E-482A-AD53-9626DD919E7A}">
      <dsp:nvSpPr>
        <dsp:cNvPr id="0" name=""/>
        <dsp:cNvSpPr/>
      </dsp:nvSpPr>
      <dsp:spPr>
        <a:xfrm>
          <a:off x="5297353" y="2416961"/>
          <a:ext cx="2065973" cy="51514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51056"/>
              </a:lnTo>
              <a:lnTo>
                <a:pt x="2065973" y="351056"/>
              </a:lnTo>
              <a:lnTo>
                <a:pt x="2065973" y="5151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F0CEE5-72E2-45E2-B251-8188E802D246}">
      <dsp:nvSpPr>
        <dsp:cNvPr id="0" name=""/>
        <dsp:cNvSpPr/>
      </dsp:nvSpPr>
      <dsp:spPr>
        <a:xfrm>
          <a:off x="5101955" y="2416961"/>
          <a:ext cx="195398" cy="515145"/>
        </a:xfrm>
        <a:custGeom>
          <a:avLst/>
          <a:gdLst/>
          <a:ahLst/>
          <a:cxnLst/>
          <a:rect l="0" t="0" r="0" b="0"/>
          <a:pathLst>
            <a:path>
              <a:moveTo>
                <a:pt x="195398" y="0"/>
              </a:moveTo>
              <a:lnTo>
                <a:pt x="195398" y="351056"/>
              </a:lnTo>
              <a:lnTo>
                <a:pt x="0" y="351056"/>
              </a:lnTo>
              <a:lnTo>
                <a:pt x="0" y="5151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76D0CE-5725-44A8-8529-6A834743F57A}">
      <dsp:nvSpPr>
        <dsp:cNvPr id="0" name=""/>
        <dsp:cNvSpPr/>
      </dsp:nvSpPr>
      <dsp:spPr>
        <a:xfrm>
          <a:off x="2917387" y="2416961"/>
          <a:ext cx="2379966" cy="515145"/>
        </a:xfrm>
        <a:custGeom>
          <a:avLst/>
          <a:gdLst/>
          <a:ahLst/>
          <a:cxnLst/>
          <a:rect l="0" t="0" r="0" b="0"/>
          <a:pathLst>
            <a:path>
              <a:moveTo>
                <a:pt x="2379966" y="0"/>
              </a:moveTo>
              <a:lnTo>
                <a:pt x="2379966" y="351056"/>
              </a:lnTo>
              <a:lnTo>
                <a:pt x="0" y="351056"/>
              </a:lnTo>
              <a:lnTo>
                <a:pt x="0" y="5151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E04DCEA-68F9-4937-A521-12348BEA9E21}">
      <dsp:nvSpPr>
        <dsp:cNvPr id="0" name=""/>
        <dsp:cNvSpPr/>
      </dsp:nvSpPr>
      <dsp:spPr>
        <a:xfrm>
          <a:off x="826448" y="2416961"/>
          <a:ext cx="4470905" cy="515145"/>
        </a:xfrm>
        <a:custGeom>
          <a:avLst/>
          <a:gdLst/>
          <a:ahLst/>
          <a:cxnLst/>
          <a:rect l="0" t="0" r="0" b="0"/>
          <a:pathLst>
            <a:path>
              <a:moveTo>
                <a:pt x="4470905" y="0"/>
              </a:moveTo>
              <a:lnTo>
                <a:pt x="4470905" y="351056"/>
              </a:lnTo>
              <a:lnTo>
                <a:pt x="0" y="351056"/>
              </a:lnTo>
              <a:lnTo>
                <a:pt x="0" y="515145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916B2AE-0853-49D5-A381-87765CBB4E51}">
      <dsp:nvSpPr>
        <dsp:cNvPr id="0" name=""/>
        <dsp:cNvSpPr/>
      </dsp:nvSpPr>
      <dsp:spPr>
        <a:xfrm>
          <a:off x="4370632" y="1149504"/>
          <a:ext cx="1853442" cy="1267456"/>
        </a:xfrm>
        <a:prstGeom prst="roundRect">
          <a:avLst>
            <a:gd name="adj" fmla="val 10000"/>
          </a:avLst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2B7B0C-DF46-4C2D-B693-057FD9D68DC1}">
      <dsp:nvSpPr>
        <dsp:cNvPr id="0" name=""/>
        <dsp:cNvSpPr/>
      </dsp:nvSpPr>
      <dsp:spPr>
        <a:xfrm>
          <a:off x="4567440" y="1336472"/>
          <a:ext cx="1853442" cy="126745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Arial" panose="020B0604020202020204" pitchFamily="34" charset="0"/>
              <a:cs typeface="Arial" panose="020B0604020202020204" pitchFamily="34" charset="0"/>
            </a:rPr>
            <a:t>Количество программ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310</a:t>
          </a:r>
          <a:endParaRPr lang="ru-RU" sz="2000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604563" y="1373595"/>
        <a:ext cx="1779196" cy="1193210"/>
      </dsp:txXfrm>
    </dsp:sp>
    <dsp:sp modelId="{1C44DCB4-AD37-470C-921F-8952D7E14072}">
      <dsp:nvSpPr>
        <dsp:cNvPr id="0" name=""/>
        <dsp:cNvSpPr/>
      </dsp:nvSpPr>
      <dsp:spPr>
        <a:xfrm>
          <a:off x="3868" y="2932106"/>
          <a:ext cx="1645158" cy="15238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EFCD92F-AB02-4362-B567-8B3697628166}">
      <dsp:nvSpPr>
        <dsp:cNvPr id="0" name=""/>
        <dsp:cNvSpPr/>
      </dsp:nvSpPr>
      <dsp:spPr>
        <a:xfrm>
          <a:off x="200676" y="3119074"/>
          <a:ext cx="1645158" cy="15238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Из них программы для детей ОВЗ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8</a:t>
          </a:r>
          <a:endParaRPr lang="ru-RU" sz="2000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45309" y="3163707"/>
        <a:ext cx="1555892" cy="1434624"/>
      </dsp:txXfrm>
    </dsp:sp>
    <dsp:sp modelId="{E92D1456-838C-400A-AAE8-A3D462EF95A9}">
      <dsp:nvSpPr>
        <dsp:cNvPr id="0" name=""/>
        <dsp:cNvSpPr/>
      </dsp:nvSpPr>
      <dsp:spPr>
        <a:xfrm>
          <a:off x="2042643" y="2932106"/>
          <a:ext cx="1749486" cy="1545890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132D6F0-9B82-4DA4-A20C-617B89206C19}">
      <dsp:nvSpPr>
        <dsp:cNvPr id="0" name=""/>
        <dsp:cNvSpPr/>
      </dsp:nvSpPr>
      <dsp:spPr>
        <a:xfrm>
          <a:off x="2239451" y="3119074"/>
          <a:ext cx="1749486" cy="154589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Из них инклюзивные программы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solidFill>
                <a:srgbClr val="DE0000"/>
              </a:solidFill>
              <a:latin typeface="Arial" panose="020B0604020202020204" pitchFamily="34" charset="0"/>
              <a:cs typeface="Arial" panose="020B0604020202020204" pitchFamily="34" charset="0"/>
            </a:rPr>
            <a:t>0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284729" y="3164352"/>
        <a:ext cx="1658930" cy="1455334"/>
      </dsp:txXfrm>
    </dsp:sp>
    <dsp:sp modelId="{9AF03AFD-5712-4B65-B8B9-0C78AFF57A8A}">
      <dsp:nvSpPr>
        <dsp:cNvPr id="0" name=""/>
        <dsp:cNvSpPr/>
      </dsp:nvSpPr>
      <dsp:spPr>
        <a:xfrm>
          <a:off x="4185746" y="2932106"/>
          <a:ext cx="1832417" cy="154373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CF4515-1C19-4789-B48A-3FBC0AB02375}">
      <dsp:nvSpPr>
        <dsp:cNvPr id="0" name=""/>
        <dsp:cNvSpPr/>
      </dsp:nvSpPr>
      <dsp:spPr>
        <a:xfrm>
          <a:off x="4382555" y="3119074"/>
          <a:ext cx="1832417" cy="154373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Из них адаптированные программы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8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427769" y="3164288"/>
        <a:ext cx="1741989" cy="1453303"/>
      </dsp:txXfrm>
    </dsp:sp>
    <dsp:sp modelId="{FB77E740-85C0-4E1C-ABC5-44C2E417C594}">
      <dsp:nvSpPr>
        <dsp:cNvPr id="0" name=""/>
        <dsp:cNvSpPr/>
      </dsp:nvSpPr>
      <dsp:spPr>
        <a:xfrm>
          <a:off x="6411781" y="2932106"/>
          <a:ext cx="1903091" cy="158467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338D384-D36E-4071-AE1B-A1C446AE6C81}">
      <dsp:nvSpPr>
        <dsp:cNvPr id="0" name=""/>
        <dsp:cNvSpPr/>
      </dsp:nvSpPr>
      <dsp:spPr>
        <a:xfrm>
          <a:off x="6608589" y="3119074"/>
          <a:ext cx="1903091" cy="1584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Из них программы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по ПФ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23</a:t>
          </a:r>
          <a:endParaRPr lang="ru-RU" sz="2000" kern="1200" dirty="0">
            <a:solidFill>
              <a:srgbClr val="FF0000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6655002" y="3165487"/>
        <a:ext cx="1810265" cy="1491846"/>
      </dsp:txXfrm>
    </dsp:sp>
    <dsp:sp modelId="{3080AD3D-0479-4451-9446-9AF6ACA74CAB}">
      <dsp:nvSpPr>
        <dsp:cNvPr id="0" name=""/>
        <dsp:cNvSpPr/>
      </dsp:nvSpPr>
      <dsp:spPr>
        <a:xfrm>
          <a:off x="8708489" y="2932106"/>
          <a:ext cx="1882350" cy="160324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93DF86-33D3-445A-96F8-8EDFCAC941E1}">
      <dsp:nvSpPr>
        <dsp:cNvPr id="0" name=""/>
        <dsp:cNvSpPr/>
      </dsp:nvSpPr>
      <dsp:spPr>
        <a:xfrm>
          <a:off x="8905297" y="3119074"/>
          <a:ext cx="1882350" cy="160324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Arial" panose="020B0604020202020204" pitchFamily="34" charset="0"/>
              <a:cs typeface="Arial" panose="020B0604020202020204" pitchFamily="34" charset="0"/>
            </a:rPr>
            <a:t>Из них программы, участвующие в значимых проектах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108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8952254" y="3166031"/>
        <a:ext cx="1788436" cy="15093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617960-6BC1-4055-8736-6EA5B0D7D900}">
      <dsp:nvSpPr>
        <dsp:cNvPr id="0" name=""/>
        <dsp:cNvSpPr/>
      </dsp:nvSpPr>
      <dsp:spPr>
        <a:xfrm>
          <a:off x="-7130383" y="-1089954"/>
          <a:ext cx="8485457" cy="8485457"/>
        </a:xfrm>
        <a:prstGeom prst="blockArc">
          <a:avLst>
            <a:gd name="adj1" fmla="val 18900000"/>
            <a:gd name="adj2" fmla="val 2700000"/>
            <a:gd name="adj3" fmla="val 255"/>
          </a:avLst>
        </a:pr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8D629A3-4685-4238-B528-E38A5BF3798E}">
      <dsp:nvSpPr>
        <dsp:cNvPr id="0" name=""/>
        <dsp:cNvSpPr/>
      </dsp:nvSpPr>
      <dsp:spPr>
        <a:xfrm>
          <a:off x="591670" y="393970"/>
          <a:ext cx="11014439" cy="788445"/>
        </a:xfrm>
        <a:prstGeom prst="rect">
          <a:avLst/>
        </a:prstGeom>
        <a:solidFill>
          <a:srgbClr val="CCCCFF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82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Выполнение целевых показателей муниципальной «Дорожной карты» в рамках реализации КОНЦЕПЦИИ  развития дополнительного образования детей до 2030 года, утвержденной Правительством РФ (Распоряжение от 31.03.2022 г. №678-р). Повышение охвата детей программами дополнительного образования.</a:t>
          </a:r>
        </a:p>
      </dsp:txBody>
      <dsp:txXfrm>
        <a:off x="591670" y="393970"/>
        <a:ext cx="11014439" cy="788445"/>
      </dsp:txXfrm>
    </dsp:sp>
    <dsp:sp modelId="{129367C4-8029-46C9-9820-6F5C47585A44}">
      <dsp:nvSpPr>
        <dsp:cNvPr id="0" name=""/>
        <dsp:cNvSpPr/>
      </dsp:nvSpPr>
      <dsp:spPr>
        <a:xfrm>
          <a:off x="98892" y="295414"/>
          <a:ext cx="985557" cy="98555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CCCCFF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D8F47B5-2CCE-4226-98A5-C104C79BCD5F}">
      <dsp:nvSpPr>
        <dsp:cNvPr id="0" name=""/>
        <dsp:cNvSpPr/>
      </dsp:nvSpPr>
      <dsp:spPr>
        <a:xfrm>
          <a:off x="1156648" y="1576261"/>
          <a:ext cx="10449462" cy="788445"/>
        </a:xfrm>
        <a:prstGeom prst="rect">
          <a:avLst/>
        </a:prstGeom>
        <a:solidFill>
          <a:srgbClr val="0099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82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Создание условий для укрепления и развития кадрового потенциала системы дополнительного образования детей через привлечение студентов организаций высшего образования, наставников из реального сектора экономики, научных и общественных организаций</a:t>
          </a:r>
        </a:p>
      </dsp:txBody>
      <dsp:txXfrm>
        <a:off x="1156648" y="1576261"/>
        <a:ext cx="10449462" cy="788445"/>
      </dsp:txXfrm>
    </dsp:sp>
    <dsp:sp modelId="{7E470E29-D904-411A-A5D3-D484A18D6CA4}">
      <dsp:nvSpPr>
        <dsp:cNvPr id="0" name=""/>
        <dsp:cNvSpPr/>
      </dsp:nvSpPr>
      <dsp:spPr>
        <a:xfrm>
          <a:off x="663869" y="1477705"/>
          <a:ext cx="985557" cy="98555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99C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AEE3BBA-CA73-41A2-8363-96D6B8A5442C}">
      <dsp:nvSpPr>
        <dsp:cNvPr id="0" name=""/>
        <dsp:cNvSpPr/>
      </dsp:nvSpPr>
      <dsp:spPr>
        <a:xfrm>
          <a:off x="1330050" y="2758551"/>
          <a:ext cx="10276059" cy="788445"/>
        </a:xfrm>
        <a:prstGeom prst="rect">
          <a:avLst/>
        </a:prstGeom>
        <a:solidFill>
          <a:srgbClr val="00808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82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Повышение охвата детей ОВЗ, находящихся в трудной жизненной ситуации </a:t>
          </a:r>
        </a:p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(сетевое взаимодействие с общеобразовательными организациями)</a:t>
          </a:r>
        </a:p>
      </dsp:txBody>
      <dsp:txXfrm>
        <a:off x="1330050" y="2758551"/>
        <a:ext cx="10276059" cy="788445"/>
      </dsp:txXfrm>
    </dsp:sp>
    <dsp:sp modelId="{6D401B82-310E-43B5-B0DA-4103129E1240}">
      <dsp:nvSpPr>
        <dsp:cNvPr id="0" name=""/>
        <dsp:cNvSpPr/>
      </dsp:nvSpPr>
      <dsp:spPr>
        <a:xfrm>
          <a:off x="837272" y="2659995"/>
          <a:ext cx="985557" cy="98555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rgbClr val="00808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D23266-168B-413E-83A8-30031B7315FF}">
      <dsp:nvSpPr>
        <dsp:cNvPr id="0" name=""/>
        <dsp:cNvSpPr/>
      </dsp:nvSpPr>
      <dsp:spPr>
        <a:xfrm>
          <a:off x="1156648" y="3940842"/>
          <a:ext cx="10449462" cy="788445"/>
        </a:xfrm>
        <a:prstGeom prst="rect">
          <a:avLst/>
        </a:prstGeom>
        <a:solidFill>
          <a:srgbClr val="33CCCC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829" tIns="35560" rIns="35560" bIns="35560" numCol="1" spcCol="1270" anchor="ctr" anchorCtr="0">
          <a:noAutofit/>
        </a:bodyPr>
        <a:lstStyle/>
        <a:p>
          <a:pPr marL="0" lvl="0" indent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Создание механизмов мотивации педагогов к повышению качества работы и непрерывному профессиональному развитию, обновляя состав и компетенции педагогических кадров</a:t>
          </a:r>
        </a:p>
      </dsp:txBody>
      <dsp:txXfrm>
        <a:off x="1156648" y="3940842"/>
        <a:ext cx="10449462" cy="788445"/>
      </dsp:txXfrm>
    </dsp:sp>
    <dsp:sp modelId="{79D572CC-4039-4100-93F4-D6D2596A85DF}">
      <dsp:nvSpPr>
        <dsp:cNvPr id="0" name=""/>
        <dsp:cNvSpPr/>
      </dsp:nvSpPr>
      <dsp:spPr>
        <a:xfrm>
          <a:off x="663869" y="3842286"/>
          <a:ext cx="985557" cy="98555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7350668"/>
              <a:satOff val="-30583"/>
              <a:lumOff val="7206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1FD45B-61A5-405D-8047-1D299B876864}">
      <dsp:nvSpPr>
        <dsp:cNvPr id="0" name=""/>
        <dsp:cNvSpPr/>
      </dsp:nvSpPr>
      <dsp:spPr>
        <a:xfrm>
          <a:off x="591670" y="5123132"/>
          <a:ext cx="11014439" cy="788445"/>
        </a:xfrm>
        <a:prstGeom prst="rect">
          <a:avLst/>
        </a:prstGeom>
        <a:solidFill>
          <a:schemeClr val="accent4">
            <a:hueOff val="9800891"/>
            <a:satOff val="-40777"/>
            <a:lumOff val="960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25829" tIns="35560" rIns="35560" bIns="35560" numCol="1" spcCol="1270" anchor="ctr" anchorCtr="0">
          <a:noAutofit/>
        </a:bodyPr>
        <a:lstStyle/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Ориентация организаций и программ дополнительного образования </a:t>
          </a:r>
        </a:p>
        <a:p>
          <a:pPr marL="0" lvl="0" indent="0" algn="just" defTabSz="6223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latin typeface="Arial" panose="020B0604020202020204" pitchFamily="34" charset="0"/>
              <a:cs typeface="Arial" panose="020B0604020202020204" pitchFamily="34" charset="0"/>
            </a:rPr>
            <a:t>на реальные образовательные потребности детей</a:t>
          </a:r>
        </a:p>
      </dsp:txBody>
      <dsp:txXfrm>
        <a:off x="591670" y="5123132"/>
        <a:ext cx="11014439" cy="788445"/>
      </dsp:txXfrm>
    </dsp:sp>
    <dsp:sp modelId="{F1015D62-CE34-4943-B11E-D91BB2DFC381}">
      <dsp:nvSpPr>
        <dsp:cNvPr id="0" name=""/>
        <dsp:cNvSpPr/>
      </dsp:nvSpPr>
      <dsp:spPr>
        <a:xfrm>
          <a:off x="98892" y="5024576"/>
          <a:ext cx="985557" cy="98555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58B5D2-F3B7-4B8A-B683-E031488298C5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E9D82D-390D-47A2-A4AE-A0017E2F9E3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686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EDF87-3BD5-646C-03B6-A7666EF840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C622457-704B-C58D-0889-C8CFEBC92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D672A9C-E088-D725-CB25-02C0B1A5A3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B492950-317F-B7E0-258C-DFE198E4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CD65163-DC99-4C20-7BA1-28B37F2CB6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7884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836E53-C690-CF14-D9BC-3E99A7251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2F26B0C-7BB6-D310-FD0E-6EA1BA02E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CD2DFE9-28E9-C193-DCB0-03742C067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6D11B9B-0E4F-CBA1-6318-96527E3D3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A7DE749-5B1E-A5CC-D1CA-33C1983292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70410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3F72797-0B40-75AF-4B61-583D836419F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63FB490-A230-A4D4-7102-C1A4382F57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0C1591D-704F-64ED-F418-8D14749A6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BE8D7D6-1EC5-5109-6E2F-B5F9B8FF20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1140BC-3F2A-FD31-15AA-FFFAC805A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61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BBDB10-9384-8D06-42FD-04A7E3DD00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DA757B4-72AB-50B4-7A20-89B9B6C50C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1B8D24F-B498-CF1F-3C0D-B832D7CB54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39C1FE-D24A-562A-1B62-75B19A93B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D28BBA-9651-A710-394E-D1A48A9FC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9542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380AAB-A782-732E-58D1-58B6D2BFA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24DE718-11BD-637B-A80C-FE9F9E6B9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6D7B605-6E81-09F8-2C1C-AE9D61E58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2305DF5-0309-E4B8-CFD1-F68628997E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A4C619-C1F6-CABB-18C0-10D0E4E684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5606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420489-5D20-5A18-827C-D9391314D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5F5CBCF-2712-5E62-F444-C47946C52A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8A86F27-8794-6694-DE14-13A92E3C93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2C4ED76-F63A-32AC-A7AD-091F8B55D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0B4FC28-112B-BBC0-D7E4-ECFC255CE9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6BA210B-B6BD-6620-3C19-B0C90976E4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9828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93E379-66CD-A6E0-ECE6-47095F7AD1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B8A935-8679-7F99-2F42-1C29A4D2F1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C282106-3A6C-816E-CE0F-51EB49DD83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1A0C57D8-3FD2-3C20-DCEB-F4E860A3108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3D63D4C-95B4-8D70-5670-BFDE86EFC3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BD21611-CBEF-1667-CE5D-4E8EDA7BC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1CBB56D-2309-79D0-C25B-E2B4B4422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F9C35A0-808B-4190-C2CB-4369D982C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35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42E927-8F72-BEDE-EFB8-FB6D901FC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24FD5807-1FE5-57F5-F7F5-B07D08D67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01649CD-121F-AA58-4B71-E481FF481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ABF1482-E916-63A6-507C-D9A55AE34C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8077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C04F28E-1CC1-4D88-43AE-AE3A89A5F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38302FE-E63A-5CD6-906B-8E9F43FBC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D70BB8-BBA3-BDBC-667E-6A2543E31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10087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2922D1-B935-FF6E-7044-BBA207D5E1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1EB6C1C-A318-4674-2FAE-BB1044ACB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EE03B8-5316-15D8-91B9-D020CE22FD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95CE263-53C0-8179-18C8-3F826C7B92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8B7591D-22F8-29B8-14CE-4B092E3F7C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A2F9372-131E-D894-1E7C-9B984A11D2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803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A065AA-0E6F-5717-1B78-AF3EF7D353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83A12B9-B8CF-9010-5371-D81664297E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5693925-7AA7-3536-0239-27CB6B67CD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477C832-8F08-3209-0270-BE8CB4D8CA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862EDB2-DF7A-3D69-D006-60AA110549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3C09B7-C549-951F-42E0-D30091AD2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139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FB4B43-A329-E6BD-C86C-9EA004F01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3E66B7D-AF76-2C41-38FC-0A2E5B6F6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2969CC-34B2-8E85-343F-AAF5484634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850282-A578-40D2-88A7-F07D7362435E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35AE38-569D-44B2-F7A9-5C6C74AA58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0E8439-8FFA-5B1F-8396-32BE42C3B3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CEDB69-E10F-4445-800E-F2564E74AC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926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chart" Target="../charts/char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svg"/><Relationship Id="rId5" Type="http://schemas.openxmlformats.org/officeDocument/2006/relationships/image" Target="../media/image36.png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3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jpg"/><Relationship Id="rId4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jpg"/><Relationship Id="rId4" Type="http://schemas.openxmlformats.org/officeDocument/2006/relationships/image" Target="../media/image4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g"/><Relationship Id="rId3" Type="http://schemas.openxmlformats.org/officeDocument/2006/relationships/image" Target="../media/image46.png"/><Relationship Id="rId7" Type="http://schemas.openxmlformats.org/officeDocument/2006/relationships/image" Target="../media/image4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g"/><Relationship Id="rId5" Type="http://schemas.openxmlformats.org/officeDocument/2006/relationships/image" Target="../media/image17.jpg"/><Relationship Id="rId10" Type="http://schemas.openxmlformats.org/officeDocument/2006/relationships/image" Target="../media/image52.jpg"/><Relationship Id="rId4" Type="http://schemas.openxmlformats.org/officeDocument/2006/relationships/image" Target="../media/image47.jpg"/><Relationship Id="rId9" Type="http://schemas.openxmlformats.org/officeDocument/2006/relationships/image" Target="../media/image5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7" Type="http://schemas.openxmlformats.org/officeDocument/2006/relationships/image" Target="../media/image58.sv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.png"/><Relationship Id="rId5" Type="http://schemas.openxmlformats.org/officeDocument/2006/relationships/image" Target="../media/image56.svg"/><Relationship Id="rId4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12" Type="http://schemas.openxmlformats.org/officeDocument/2006/relationships/image" Target="../media/image14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11" Type="http://schemas.openxmlformats.org/officeDocument/2006/relationships/image" Target="../media/image13.jpg"/><Relationship Id="rId5" Type="http://schemas.openxmlformats.org/officeDocument/2006/relationships/image" Target="../media/image7.jpg"/><Relationship Id="rId10" Type="http://schemas.openxmlformats.org/officeDocument/2006/relationships/image" Target="../media/image12.jpg"/><Relationship Id="rId4" Type="http://schemas.openxmlformats.org/officeDocument/2006/relationships/image" Target="../media/image6.jpg"/><Relationship Id="rId9" Type="http://schemas.openxmlformats.org/officeDocument/2006/relationships/image" Target="../media/image11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7" Type="http://schemas.openxmlformats.org/officeDocument/2006/relationships/hyperlink" Target="https://bahch.rk.gov.ru/documents/63ec13d9-1b9f-41d0-ad45-2e9ea24fd082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bahch.rk.gov.ru/documents/1d316d82-7393-4216-b268-cc6c1c95f262" TargetMode="External"/><Relationship Id="rId5" Type="http://schemas.openxmlformats.org/officeDocument/2006/relationships/hyperlink" Target="https://bahch.rk.gov.ru/documents/e29fcb2d-7ab6-4d08-a19d-4200713ef340" TargetMode="External"/><Relationship Id="rId4" Type="http://schemas.openxmlformats.org/officeDocument/2006/relationships/hyperlink" Target="https://bahch.rk.gov.ru/documents/3e5d9ec8-06ee-403b-a374-45189628060a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cdod-bakhchisaray.krymschool.ru/?section_id=29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jpg"/><Relationship Id="rId13" Type="http://schemas.openxmlformats.org/officeDocument/2006/relationships/image" Target="../media/image70.jpg"/><Relationship Id="rId3" Type="http://schemas.openxmlformats.org/officeDocument/2006/relationships/image" Target="../media/image61.jpg"/><Relationship Id="rId7" Type="http://schemas.openxmlformats.org/officeDocument/2006/relationships/image" Target="../media/image64.jpg"/><Relationship Id="rId12" Type="http://schemas.openxmlformats.org/officeDocument/2006/relationships/image" Target="../media/image6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jpg"/><Relationship Id="rId11" Type="http://schemas.openxmlformats.org/officeDocument/2006/relationships/image" Target="../media/image68.jpg"/><Relationship Id="rId5" Type="http://schemas.openxmlformats.org/officeDocument/2006/relationships/image" Target="../media/image62.jpg"/><Relationship Id="rId10" Type="http://schemas.openxmlformats.org/officeDocument/2006/relationships/image" Target="../media/image67.jpg"/><Relationship Id="rId4" Type="http://schemas.openxmlformats.org/officeDocument/2006/relationships/hyperlink" Target="https://cdod-bakhchisaray.krymschool.ru/?section_id=29" TargetMode="External"/><Relationship Id="rId9" Type="http://schemas.openxmlformats.org/officeDocument/2006/relationships/image" Target="../media/image66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g"/><Relationship Id="rId3" Type="http://schemas.openxmlformats.org/officeDocument/2006/relationships/image" Target="../media/image4.jpg"/><Relationship Id="rId7" Type="http://schemas.openxmlformats.org/officeDocument/2006/relationships/image" Target="../media/image18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g"/><Relationship Id="rId11" Type="http://schemas.openxmlformats.org/officeDocument/2006/relationships/image" Target="../media/image22.jpg"/><Relationship Id="rId5" Type="http://schemas.openxmlformats.org/officeDocument/2006/relationships/chart" Target="../charts/chart1.xml"/><Relationship Id="rId10" Type="http://schemas.openxmlformats.org/officeDocument/2006/relationships/image" Target="../media/image21.jpg"/><Relationship Id="rId4" Type="http://schemas.openxmlformats.org/officeDocument/2006/relationships/image" Target="../media/image16.png"/><Relationship Id="rId9" Type="http://schemas.openxmlformats.org/officeDocument/2006/relationships/image" Target="../media/image20.jp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g"/><Relationship Id="rId7" Type="http://schemas.openxmlformats.org/officeDocument/2006/relationships/diagramColors" Target="../diagrams/colors1.xm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jp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25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jpeg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F2C91DB-E0A0-B529-A857-D4DA871223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561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5F068F7-BFC8-5CEC-5C3E-797D5D182AE2}"/>
              </a:ext>
            </a:extLst>
          </p:cNvPr>
          <p:cNvSpPr txBox="1"/>
          <p:nvPr/>
        </p:nvSpPr>
        <p:spPr>
          <a:xfrm>
            <a:off x="4505706" y="4758898"/>
            <a:ext cx="395708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3B72"/>
                </a:solidFill>
              </a:rPr>
              <a:t>Королёва Валентина Анатольевна, должность-руководитель муниципального опорного центра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D646C0-5F8D-65E1-1EC5-418D3BA83A10}"/>
              </a:ext>
            </a:extLst>
          </p:cNvPr>
          <p:cNvSpPr txBox="1"/>
          <p:nvPr/>
        </p:nvSpPr>
        <p:spPr>
          <a:xfrm>
            <a:off x="3162210" y="3804791"/>
            <a:ext cx="530057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опорного центра</a:t>
            </a:r>
          </a:p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образования </a:t>
            </a:r>
          </a:p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Бахчисарайский     район Республики Крым </a:t>
            </a:r>
          </a:p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внедрению Целевой модели в 2024 году.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3C88553-20F4-21D9-8600-867595B14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8879" y="443884"/>
            <a:ext cx="803428" cy="803428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7FAFBC84-37D8-865D-A6A2-31CA45914A53}"/>
              </a:ext>
            </a:extLst>
          </p:cNvPr>
          <p:cNvSpPr/>
          <p:nvPr/>
        </p:nvSpPr>
        <p:spPr>
          <a:xfrm>
            <a:off x="8462788" y="1175772"/>
            <a:ext cx="1792479" cy="41549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Муниципальный опорный центр</a:t>
            </a:r>
          </a:p>
          <a:p>
            <a:pPr algn="ctr"/>
            <a:r>
              <a:rPr lang="ru-RU" sz="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Бахчисарайского района Республики Крым</a:t>
            </a:r>
            <a:endParaRPr lang="ru-RU" sz="7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13631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34B2C00-ACAE-6460-FE23-64CE978098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8136B17-0C9B-33D7-B6F7-5455FB01E4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178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5382E4-12AB-0432-C29D-855FE1002E04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7275B6-0D6D-7AC6-6A69-9646D320ACD3}"/>
              </a:ext>
            </a:extLst>
          </p:cNvPr>
          <p:cNvSpPr txBox="1"/>
          <p:nvPr/>
        </p:nvSpPr>
        <p:spPr>
          <a:xfrm>
            <a:off x="34887" y="2088806"/>
            <a:ext cx="7196317" cy="34051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ГБОУ РК «Бахчисарайская специальная школа-интернат» – 8  программ;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B36FAB67-7AFF-2E05-A362-386CBDC544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36458046"/>
              </p:ext>
            </p:extLst>
          </p:nvPr>
        </p:nvGraphicFramePr>
        <p:xfrm>
          <a:off x="7037654" y="1759720"/>
          <a:ext cx="5189233" cy="27235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595ECC88-2536-E8A2-F05D-E688822C2EA6}"/>
              </a:ext>
            </a:extLst>
          </p:cNvPr>
          <p:cNvSpPr txBox="1"/>
          <p:nvPr/>
        </p:nvSpPr>
        <p:spPr>
          <a:xfrm>
            <a:off x="2602124" y="535891"/>
            <a:ext cx="7030147" cy="817245"/>
          </a:xfrm>
          <a:prstGeom prst="roundRect">
            <a:avLst/>
          </a:prstGeom>
          <a:solidFill>
            <a:srgbClr val="00CC66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 муниципальном образовании Бахчисарайский район  Республики Крым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1 организация,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реализующая программы для детей с ОВЗ: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C7DFA2-8C98-3DE9-55F1-89A99FB1571F}"/>
              </a:ext>
            </a:extLst>
          </p:cNvPr>
          <p:cNvSpPr txBox="1"/>
          <p:nvPr/>
        </p:nvSpPr>
        <p:spPr>
          <a:xfrm>
            <a:off x="990600" y="4912336"/>
            <a:ext cx="3704644" cy="125991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данным  АИС «Навигатор ДО РК» реализуется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адаптированных ДОП,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ним обучается </a:t>
            </a:r>
            <a:r>
              <a:rPr kumimoji="0" lang="ru-RU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78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детей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BBAF8AF-1250-A4AF-A3B5-35CEB46D3D73}"/>
              </a:ext>
            </a:extLst>
          </p:cNvPr>
          <p:cNvSpPr txBox="1"/>
          <p:nvPr/>
        </p:nvSpPr>
        <p:spPr>
          <a:xfrm>
            <a:off x="4818150" y="4912336"/>
            <a:ext cx="3274111" cy="1055608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По состоянию на декабрь 2024 г. количество адаптированных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программ – 8, по ним обучалось –78 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обучающихся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623823-9CE9-4F6C-F988-7EEA3564F8A7}"/>
              </a:ext>
            </a:extLst>
          </p:cNvPr>
          <p:cNvSpPr txBox="1"/>
          <p:nvPr/>
        </p:nvSpPr>
        <p:spPr>
          <a:xfrm>
            <a:off x="8215167" y="4912336"/>
            <a:ext cx="3318772" cy="817245"/>
          </a:xfrm>
          <a:prstGeom prst="roundRect">
            <a:avLst>
              <a:gd name="adj" fmla="val 14336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По данным  АИС «Навигатор ДО РК» реализуется 0 инклюзивных ДОП, по ним обучается 0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детей  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D2ACE04-4665-41B8-84CE-B3963FD284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196" y="373948"/>
            <a:ext cx="970568" cy="96363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20" name="Стрелка: вниз 19">
            <a:extLst>
              <a:ext uri="{FF2B5EF4-FFF2-40B4-BE49-F238E27FC236}">
                <a16:creationId xmlns:a16="http://schemas.microsoft.com/office/drawing/2014/main" id="{484A97AA-297F-4B7D-B74B-6A8A5C925C4C}"/>
              </a:ext>
            </a:extLst>
          </p:cNvPr>
          <p:cNvSpPr/>
          <p:nvPr/>
        </p:nvSpPr>
        <p:spPr>
          <a:xfrm>
            <a:off x="4818150" y="1470279"/>
            <a:ext cx="301840" cy="578882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9783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FD59CC7-F74E-D2FC-73C6-291A8D8E50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11A5F56-AE5C-0A8B-7D92-A8CF844542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5382E4-12AB-0432-C29D-855FE1002E04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5A76C16F-7D2E-651A-C25E-CFA1B78684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9578" y="359522"/>
            <a:ext cx="2512843" cy="66170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88B370F-3C79-AB7C-4CF7-65CDE28B21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7198" y="383407"/>
            <a:ext cx="1450229" cy="10384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580C8B1C-4843-825E-B804-1788C815CD1B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C562B4AE-8B1E-E96F-FD4D-E3BD5CBF8BC4}"/>
              </a:ext>
            </a:extLst>
          </p:cNvPr>
          <p:cNvSpPr/>
          <p:nvPr/>
        </p:nvSpPr>
        <p:spPr>
          <a:xfrm>
            <a:off x="2809239" y="1985809"/>
            <a:ext cx="6838641" cy="632251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зарегистрированы во Всероссийском реестре школьных театров </a:t>
            </a:r>
          </a:p>
          <a:p>
            <a:pPr algn="ctr"/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 сайте федерального оператора ФГСБУК «ВЦХТ»</a:t>
            </a:r>
          </a:p>
        </p:txBody>
      </p:sp>
      <p:sp>
        <p:nvSpPr>
          <p:cNvPr id="18" name="Прямоугольник: скругленные углы 17">
            <a:extLst>
              <a:ext uri="{FF2B5EF4-FFF2-40B4-BE49-F238E27FC236}">
                <a16:creationId xmlns:a16="http://schemas.microsoft.com/office/drawing/2014/main" id="{4AA370BA-0AB7-6715-3320-CBCEAA7B8EBA}"/>
              </a:ext>
            </a:extLst>
          </p:cNvPr>
          <p:cNvSpPr/>
          <p:nvPr/>
        </p:nvSpPr>
        <p:spPr>
          <a:xfrm>
            <a:off x="3099005" y="2721411"/>
            <a:ext cx="6122890" cy="632251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реализуется программ по школьным театрам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27 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из них : </a:t>
            </a:r>
          </a:p>
        </p:txBody>
      </p:sp>
      <p:cxnSp>
        <p:nvCxnSpPr>
          <p:cNvPr id="19" name="Прямая со стрелкой 18">
            <a:extLst>
              <a:ext uri="{FF2B5EF4-FFF2-40B4-BE49-F238E27FC236}">
                <a16:creationId xmlns:a16="http://schemas.microsoft.com/office/drawing/2014/main" id="{D9CC4EA1-0919-7272-9D2A-5F4F0D6B40B6}"/>
              </a:ext>
            </a:extLst>
          </p:cNvPr>
          <p:cNvCxnSpPr>
            <a:cxnSpLocks/>
          </p:cNvCxnSpPr>
          <p:nvPr/>
        </p:nvCxnSpPr>
        <p:spPr>
          <a:xfrm>
            <a:off x="4839578" y="3353662"/>
            <a:ext cx="0" cy="33101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2097B15-E54F-F8AD-D4FC-F5E372128E18}"/>
              </a:ext>
            </a:extLst>
          </p:cNvPr>
          <p:cNvSpPr/>
          <p:nvPr/>
        </p:nvSpPr>
        <p:spPr>
          <a:xfrm>
            <a:off x="1302571" y="3699776"/>
            <a:ext cx="4848217" cy="1343024"/>
          </a:xfrm>
          <a:prstGeom prst="rect">
            <a:avLst/>
          </a:prstGeom>
          <a:solidFill>
            <a:srgbClr val="CCFF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дополнительное образование – 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 программ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 все  внесены в АИС «Навигатор ДО РК» / кол-во обучающихся –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1 010</a:t>
            </a:r>
          </a:p>
        </p:txBody>
      </p:sp>
      <p:cxnSp>
        <p:nvCxnSpPr>
          <p:cNvPr id="22" name="Прямая со стрелкой 21">
            <a:extLst>
              <a:ext uri="{FF2B5EF4-FFF2-40B4-BE49-F238E27FC236}">
                <a16:creationId xmlns:a16="http://schemas.microsoft.com/office/drawing/2014/main" id="{47CCCFB3-8200-1C92-F51F-0FCBE9E81C8C}"/>
              </a:ext>
            </a:extLst>
          </p:cNvPr>
          <p:cNvCxnSpPr>
            <a:cxnSpLocks/>
          </p:cNvCxnSpPr>
          <p:nvPr/>
        </p:nvCxnSpPr>
        <p:spPr>
          <a:xfrm>
            <a:off x="7561229" y="3353662"/>
            <a:ext cx="0" cy="33101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1A5886F4-29DE-C1B9-3DDF-2EB96173A547}"/>
              </a:ext>
            </a:extLst>
          </p:cNvPr>
          <p:cNvSpPr/>
          <p:nvPr/>
        </p:nvSpPr>
        <p:spPr>
          <a:xfrm>
            <a:off x="6376987" y="3697932"/>
            <a:ext cx="4917347" cy="134302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как внеурочная деятельность -  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 программ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/ кол-во обучающихся –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346 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чел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5" name="Левая фигурная скобка 24">
            <a:extLst>
              <a:ext uri="{FF2B5EF4-FFF2-40B4-BE49-F238E27FC236}">
                <a16:creationId xmlns:a16="http://schemas.microsoft.com/office/drawing/2014/main" id="{E4DC8AC7-EC49-54A7-BC25-7D8D29C04FB4}"/>
              </a:ext>
            </a:extLst>
          </p:cNvPr>
          <p:cNvSpPr/>
          <p:nvPr/>
        </p:nvSpPr>
        <p:spPr>
          <a:xfrm rot="16200000">
            <a:off x="6019298" y="2333257"/>
            <a:ext cx="418522" cy="586043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A75C4050-C621-363A-A677-DDA6A76CCA6B}"/>
              </a:ext>
            </a:extLst>
          </p:cNvPr>
          <p:cNvSpPr/>
          <p:nvPr/>
        </p:nvSpPr>
        <p:spPr>
          <a:xfrm>
            <a:off x="2673020" y="5472735"/>
            <a:ext cx="6974860" cy="451077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данным МОНИТОРИНГА всего –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1 356 обучающихся</a:t>
            </a:r>
          </a:p>
        </p:txBody>
      </p:sp>
      <p:sp>
        <p:nvSpPr>
          <p:cNvPr id="27" name="Прямоугольник: скругленные углы 26">
            <a:extLst>
              <a:ext uri="{FF2B5EF4-FFF2-40B4-BE49-F238E27FC236}">
                <a16:creationId xmlns:a16="http://schemas.microsoft.com/office/drawing/2014/main" id="{A0EB66B9-F5E9-FA27-689E-0E005722A09C}"/>
              </a:ext>
            </a:extLst>
          </p:cNvPr>
          <p:cNvSpPr/>
          <p:nvPr/>
        </p:nvSpPr>
        <p:spPr>
          <a:xfrm>
            <a:off x="1827427" y="1109953"/>
            <a:ext cx="8537143" cy="808182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 в муниципалитете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общеобразовательных организаций, которые реализуют деятельность по Школьным театрам. </a:t>
            </a:r>
            <a:endParaRPr lang="ru-RU" sz="16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3102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2F15C03-8948-E8FA-EC54-835A151BD0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F0059C7-EB94-A733-1BC3-CDC3F252A5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23502" y="4968925"/>
            <a:ext cx="1216666" cy="11938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21B3032-97FD-B400-98D7-656774EA76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867"/>
          <a:stretch/>
        </p:blipFill>
        <p:spPr>
          <a:xfrm>
            <a:off x="10023502" y="3554414"/>
            <a:ext cx="1216666" cy="128486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68519CA-CA2F-9400-909D-1966060A42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335" y="349295"/>
            <a:ext cx="2451330" cy="69610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B00B489-FFB0-AD36-5149-60E6BEE25F2C}"/>
              </a:ext>
            </a:extLst>
          </p:cNvPr>
          <p:cNvSpPr txBox="1"/>
          <p:nvPr/>
        </p:nvSpPr>
        <p:spPr>
          <a:xfrm>
            <a:off x="8605030" y="3028026"/>
            <a:ext cx="2562215" cy="306467"/>
          </a:xfrm>
          <a:prstGeom prst="roundRect">
            <a:avLst/>
          </a:prstGeom>
          <a:solidFill>
            <a:srgbClr val="008080"/>
          </a:solidFill>
          <a:ln>
            <a:headEnd type="none" w="med" len="med"/>
            <a:tailEnd type="none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ПОРТАЛ ШКОЛЬНЫХ МУЗЕЕВ</a:t>
            </a:r>
            <a:endParaRPr lang="ru-RU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36FE3D9-AEEF-741A-4012-C34F35F0311A}"/>
              </a:ext>
            </a:extLst>
          </p:cNvPr>
          <p:cNvSpPr txBox="1"/>
          <p:nvPr/>
        </p:nvSpPr>
        <p:spPr>
          <a:xfrm>
            <a:off x="2254682" y="2624819"/>
            <a:ext cx="579580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25" name="Прямоугольник: скругленные углы 24">
            <a:extLst>
              <a:ext uri="{FF2B5EF4-FFF2-40B4-BE49-F238E27FC236}">
                <a16:creationId xmlns:a16="http://schemas.microsoft.com/office/drawing/2014/main" id="{31DD867D-F95F-8628-3A1F-0ABA41B67F4B}"/>
              </a:ext>
            </a:extLst>
          </p:cNvPr>
          <p:cNvSpPr/>
          <p:nvPr/>
        </p:nvSpPr>
        <p:spPr>
          <a:xfrm>
            <a:off x="873952" y="1409928"/>
            <a:ext cx="10061605" cy="790112"/>
          </a:xfrm>
          <a:prstGeom prst="roundRect">
            <a:avLst/>
          </a:prstGeom>
          <a:solidFill>
            <a:srgbClr val="00808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 в муниципалитете общеобразовательных организаций, которые реализуют деятельность «Школьный музей», – 25</a:t>
            </a:r>
            <a:endParaRPr lang="ru-RU" sz="16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Прямоугольник: скругленные углы 25">
            <a:extLst>
              <a:ext uri="{FF2B5EF4-FFF2-40B4-BE49-F238E27FC236}">
                <a16:creationId xmlns:a16="http://schemas.microsoft.com/office/drawing/2014/main" id="{B43E569F-8CED-E53E-597B-3A7B9418CCBA}"/>
              </a:ext>
            </a:extLst>
          </p:cNvPr>
          <p:cNvSpPr/>
          <p:nvPr/>
        </p:nvSpPr>
        <p:spPr>
          <a:xfrm>
            <a:off x="862099" y="2324030"/>
            <a:ext cx="7372376" cy="787141"/>
          </a:xfrm>
          <a:prstGeom prst="roundRect">
            <a:avLst/>
          </a:prstGeom>
          <a:solidFill>
            <a:srgbClr val="00808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 программ по школьным музеям –  25</a:t>
            </a:r>
            <a:endParaRPr lang="ru-RU" sz="1600" b="1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7" name="Прямая со стрелкой 26">
            <a:extLst>
              <a:ext uri="{FF2B5EF4-FFF2-40B4-BE49-F238E27FC236}">
                <a16:creationId xmlns:a16="http://schemas.microsoft.com/office/drawing/2014/main" id="{EA71DB66-91F2-12FD-59C5-16337FA8EC27}"/>
              </a:ext>
            </a:extLst>
          </p:cNvPr>
          <p:cNvCxnSpPr>
            <a:cxnSpLocks/>
          </p:cNvCxnSpPr>
          <p:nvPr/>
        </p:nvCxnSpPr>
        <p:spPr>
          <a:xfrm>
            <a:off x="3153618" y="3111171"/>
            <a:ext cx="0" cy="3178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>
            <a:extLst>
              <a:ext uri="{FF2B5EF4-FFF2-40B4-BE49-F238E27FC236}">
                <a16:creationId xmlns:a16="http://schemas.microsoft.com/office/drawing/2014/main" id="{99CA6030-EFC8-BDEA-8DC3-FBC6A097A842}"/>
              </a:ext>
            </a:extLst>
          </p:cNvPr>
          <p:cNvCxnSpPr>
            <a:cxnSpLocks/>
          </p:cNvCxnSpPr>
          <p:nvPr/>
        </p:nvCxnSpPr>
        <p:spPr>
          <a:xfrm>
            <a:off x="5847243" y="3123000"/>
            <a:ext cx="0" cy="3060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: скругленные углы 28">
            <a:extLst>
              <a:ext uri="{FF2B5EF4-FFF2-40B4-BE49-F238E27FC236}">
                <a16:creationId xmlns:a16="http://schemas.microsoft.com/office/drawing/2014/main" id="{5E965291-1DC1-3042-D1C6-468214FBB1F3}"/>
              </a:ext>
            </a:extLst>
          </p:cNvPr>
          <p:cNvSpPr/>
          <p:nvPr/>
        </p:nvSpPr>
        <p:spPr>
          <a:xfrm>
            <a:off x="702445" y="3417171"/>
            <a:ext cx="3585300" cy="1455047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дополнительное образование –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 </a:t>
            </a:r>
            <a:r>
              <a:rPr lang="ru-RU" sz="16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программ/ </a:t>
            </a:r>
          </a:p>
          <a:p>
            <a:pPr lvl="0" algn="ctr"/>
            <a:r>
              <a:rPr lang="ru-RU" sz="16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кол-во обучающихся -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522</a:t>
            </a:r>
          </a:p>
        </p:txBody>
      </p:sp>
      <p:sp>
        <p:nvSpPr>
          <p:cNvPr id="30" name="Прямоугольник: скругленные углы 29">
            <a:extLst>
              <a:ext uri="{FF2B5EF4-FFF2-40B4-BE49-F238E27FC236}">
                <a16:creationId xmlns:a16="http://schemas.microsoft.com/office/drawing/2014/main" id="{B05B3308-9D02-9EF7-4993-79FE19AFF85F}"/>
              </a:ext>
            </a:extLst>
          </p:cNvPr>
          <p:cNvSpPr/>
          <p:nvPr/>
        </p:nvSpPr>
        <p:spPr>
          <a:xfrm>
            <a:off x="4776283" y="3429000"/>
            <a:ext cx="3567258" cy="1455047"/>
          </a:xfrm>
          <a:prstGeom prst="roundRect">
            <a:avLst/>
          </a:prstGeom>
          <a:solidFill>
            <a:srgbClr val="CCC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внеурочная деятельность - 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14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программ/ </a:t>
            </a:r>
          </a:p>
          <a:p>
            <a:pPr lvl="0"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обучающихся –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221</a:t>
            </a:r>
          </a:p>
        </p:txBody>
      </p:sp>
      <p:sp>
        <p:nvSpPr>
          <p:cNvPr id="31" name="Правая фигурная скобка 30">
            <a:extLst>
              <a:ext uri="{FF2B5EF4-FFF2-40B4-BE49-F238E27FC236}">
                <a16:creationId xmlns:a16="http://schemas.microsoft.com/office/drawing/2014/main" id="{08BB5816-9113-19E0-D16F-9DAA843CECA8}"/>
              </a:ext>
            </a:extLst>
          </p:cNvPr>
          <p:cNvSpPr/>
          <p:nvPr/>
        </p:nvSpPr>
        <p:spPr>
          <a:xfrm rot="5400000">
            <a:off x="4434428" y="1812389"/>
            <a:ext cx="369332" cy="647182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: скругленные углы 31">
            <a:extLst>
              <a:ext uri="{FF2B5EF4-FFF2-40B4-BE49-F238E27FC236}">
                <a16:creationId xmlns:a16="http://schemas.microsoft.com/office/drawing/2014/main" id="{32093084-FCFD-D3C3-258B-CAEF6A6370D2}"/>
              </a:ext>
            </a:extLst>
          </p:cNvPr>
          <p:cNvSpPr/>
          <p:nvPr/>
        </p:nvSpPr>
        <p:spPr>
          <a:xfrm>
            <a:off x="1054710" y="5248117"/>
            <a:ext cx="7179765" cy="873236"/>
          </a:xfrm>
          <a:prstGeom prst="roundRect">
            <a:avLst/>
          </a:prstGeom>
          <a:solidFill>
            <a:srgbClr val="00808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МОНИТОРИНГА на программах «ШМ»</a:t>
            </a:r>
            <a:r>
              <a:rPr kumimoji="0" lang="ru-RU" sz="1600" b="1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детей обучается </a:t>
            </a:r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743 чел.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698F719-0A36-4E6C-B75B-DBB91142A2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086" y="3411960"/>
            <a:ext cx="3007777" cy="300777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7548429-372E-4BA6-99D2-839E76E4207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132" y="69371"/>
            <a:ext cx="1226674" cy="1226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205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429877B-86A0-F2A5-9FC8-62A3DD764F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829"/>
            <a:ext cx="12192000" cy="6858000"/>
          </a:xfrm>
          <a:prstGeom prst="rect">
            <a:avLst/>
          </a:prstGeom>
        </p:spPr>
      </p:pic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CB60C99-2FED-80F2-96FE-1A4A3D7F77FC}"/>
              </a:ext>
            </a:extLst>
          </p:cNvPr>
          <p:cNvSpPr/>
          <p:nvPr/>
        </p:nvSpPr>
        <p:spPr>
          <a:xfrm>
            <a:off x="873952" y="1409928"/>
            <a:ext cx="9860309" cy="79011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 в муниципалитете общеобразовательных организаций, которые реализуют деятельность «Школьные спортивные клубы», –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</a:p>
        </p:txBody>
      </p:sp>
      <p:sp>
        <p:nvSpPr>
          <p:cNvPr id="13" name="Прямоугольник: скругленные углы 12">
            <a:extLst>
              <a:ext uri="{FF2B5EF4-FFF2-40B4-BE49-F238E27FC236}">
                <a16:creationId xmlns:a16="http://schemas.microsoft.com/office/drawing/2014/main" id="{B2583326-D64A-EAFC-53FB-A0F0C3E888F5}"/>
              </a:ext>
            </a:extLst>
          </p:cNvPr>
          <p:cNvSpPr/>
          <p:nvPr/>
        </p:nvSpPr>
        <p:spPr>
          <a:xfrm>
            <a:off x="862099" y="2324030"/>
            <a:ext cx="7372376" cy="78714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0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Всего программ по школьным спортивным клубам –  </a:t>
            </a:r>
            <a:r>
              <a:rPr lang="ru-RU" sz="2000" b="1" dirty="0">
                <a:ln w="0"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</a:p>
        </p:txBody>
      </p:sp>
      <p:cxnSp>
        <p:nvCxnSpPr>
          <p:cNvPr id="14" name="Прямая со стрелкой 13">
            <a:extLst>
              <a:ext uri="{FF2B5EF4-FFF2-40B4-BE49-F238E27FC236}">
                <a16:creationId xmlns:a16="http://schemas.microsoft.com/office/drawing/2014/main" id="{EFA390B3-DF6D-D065-8888-3ACE3A33A5B4}"/>
              </a:ext>
            </a:extLst>
          </p:cNvPr>
          <p:cNvCxnSpPr>
            <a:cxnSpLocks/>
          </p:cNvCxnSpPr>
          <p:nvPr/>
        </p:nvCxnSpPr>
        <p:spPr>
          <a:xfrm>
            <a:off x="2495095" y="3111171"/>
            <a:ext cx="0" cy="31782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5" name="Прямая со стрелкой 14">
            <a:extLst>
              <a:ext uri="{FF2B5EF4-FFF2-40B4-BE49-F238E27FC236}">
                <a16:creationId xmlns:a16="http://schemas.microsoft.com/office/drawing/2014/main" id="{65033B85-CE39-602B-E629-3902CB323283}"/>
              </a:ext>
            </a:extLst>
          </p:cNvPr>
          <p:cNvCxnSpPr>
            <a:cxnSpLocks/>
          </p:cNvCxnSpPr>
          <p:nvPr/>
        </p:nvCxnSpPr>
        <p:spPr>
          <a:xfrm>
            <a:off x="6599742" y="3132218"/>
            <a:ext cx="0" cy="30600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6" name="Прямоугольник: скругленные углы 15">
            <a:extLst>
              <a:ext uri="{FF2B5EF4-FFF2-40B4-BE49-F238E27FC236}">
                <a16:creationId xmlns:a16="http://schemas.microsoft.com/office/drawing/2014/main" id="{486B903E-0C5A-2B24-D2C6-3C6E0CECD6F1}"/>
              </a:ext>
            </a:extLst>
          </p:cNvPr>
          <p:cNvSpPr/>
          <p:nvPr/>
        </p:nvSpPr>
        <p:spPr>
          <a:xfrm>
            <a:off x="702445" y="3417171"/>
            <a:ext cx="3585300" cy="1455047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дополнительное образование – </a:t>
            </a:r>
            <a:r>
              <a:rPr lang="ru-RU" sz="1600" b="1" dirty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 программ/ </a:t>
            </a:r>
          </a:p>
          <a:p>
            <a:pPr lvl="0" algn="ctr"/>
            <a:r>
              <a:rPr lang="ru-RU" sz="1600" b="1" dirty="0">
                <a:ln w="0"/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обучающихся – </a:t>
            </a:r>
            <a:r>
              <a:rPr lang="ru-RU" sz="2000" b="1" dirty="0">
                <a:ln w="0"/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1 882</a:t>
            </a:r>
          </a:p>
        </p:txBody>
      </p:sp>
      <p:sp>
        <p:nvSpPr>
          <p:cNvPr id="17" name="Прямоугольник: скругленные углы 16">
            <a:extLst>
              <a:ext uri="{FF2B5EF4-FFF2-40B4-BE49-F238E27FC236}">
                <a16:creationId xmlns:a16="http://schemas.microsoft.com/office/drawing/2014/main" id="{59F2FA8D-EBDE-97CD-BA23-8EEAE606997C}"/>
              </a:ext>
            </a:extLst>
          </p:cNvPr>
          <p:cNvSpPr/>
          <p:nvPr/>
        </p:nvSpPr>
        <p:spPr>
          <a:xfrm>
            <a:off x="4776283" y="3429000"/>
            <a:ext cx="3567258" cy="1455047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внеурочная деятельность -  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программ/ </a:t>
            </a:r>
          </a:p>
          <a:p>
            <a:pPr lvl="0" algn="ctr"/>
            <a:r>
              <a:rPr lang="ru-RU" sz="16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обучающихся –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616</a:t>
            </a:r>
          </a:p>
        </p:txBody>
      </p:sp>
      <p:sp>
        <p:nvSpPr>
          <p:cNvPr id="18" name="Правая фигурная скобка 17">
            <a:extLst>
              <a:ext uri="{FF2B5EF4-FFF2-40B4-BE49-F238E27FC236}">
                <a16:creationId xmlns:a16="http://schemas.microsoft.com/office/drawing/2014/main" id="{FB77DAD3-0EED-981B-1F2C-E46049324DD1}"/>
              </a:ext>
            </a:extLst>
          </p:cNvPr>
          <p:cNvSpPr/>
          <p:nvPr/>
        </p:nvSpPr>
        <p:spPr>
          <a:xfrm rot="5400000">
            <a:off x="4434428" y="1812389"/>
            <a:ext cx="369332" cy="6471821"/>
          </a:xfrm>
          <a:prstGeom prst="rightBrac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: скругленные углы 18">
            <a:extLst>
              <a:ext uri="{FF2B5EF4-FFF2-40B4-BE49-F238E27FC236}">
                <a16:creationId xmlns:a16="http://schemas.microsoft.com/office/drawing/2014/main" id="{05EB640B-A0BA-C5FB-BFA2-7D5D7B84228D}"/>
              </a:ext>
            </a:extLst>
          </p:cNvPr>
          <p:cNvSpPr/>
          <p:nvPr/>
        </p:nvSpPr>
        <p:spPr>
          <a:xfrm>
            <a:off x="1054710" y="5248117"/>
            <a:ext cx="7179765" cy="87323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 данным МОНИТОРИНГА на программах «ШСК»</a:t>
            </a:r>
            <a:r>
              <a:rPr kumimoji="0" lang="ru-RU" sz="1600" b="1" i="0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детей обучается </a:t>
            </a: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2 498 чел.</a:t>
            </a:r>
          </a:p>
        </p:txBody>
      </p:sp>
      <p:sp>
        <p:nvSpPr>
          <p:cNvPr id="20" name="Прямоугольник: скругленные углы 19">
            <a:extLst>
              <a:ext uri="{FF2B5EF4-FFF2-40B4-BE49-F238E27FC236}">
                <a16:creationId xmlns:a16="http://schemas.microsoft.com/office/drawing/2014/main" id="{52065FBA-1E0C-5B50-C125-6AF0A86910C6}"/>
              </a:ext>
            </a:extLst>
          </p:cNvPr>
          <p:cNvSpPr/>
          <p:nvPr/>
        </p:nvSpPr>
        <p:spPr>
          <a:xfrm>
            <a:off x="3662751" y="463449"/>
            <a:ext cx="4893345" cy="698566"/>
          </a:xfrm>
          <a:prstGeom prst="roundRect">
            <a:avLst/>
          </a:prstGeom>
          <a:solidFill>
            <a:schemeClr val="accent5">
              <a:lumMod val="7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n w="0"/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ШКОЛЬНЫЕ СПОРТИВНЫЕ КЛУБЫ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7A48517-BB9E-4CEC-9DA0-E8A0DBC6F7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095" y="424524"/>
            <a:ext cx="751187" cy="75118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3410241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570EF5-ACA7-752A-24B6-623E9681AE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EA4B8A30-105E-CA10-F092-3E84E4E116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223906"/>
              </p:ext>
            </p:extLst>
          </p:nvPr>
        </p:nvGraphicFramePr>
        <p:xfrm>
          <a:off x="611608" y="1188942"/>
          <a:ext cx="10156912" cy="499416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438150">
                  <a:extLst>
                    <a:ext uri="{9D8B030D-6E8A-4147-A177-3AD203B41FA5}">
                      <a16:colId xmlns:a16="http://schemas.microsoft.com/office/drawing/2014/main" val="3866857553"/>
                    </a:ext>
                  </a:extLst>
                </a:gridCol>
                <a:gridCol w="7257663">
                  <a:extLst>
                    <a:ext uri="{9D8B030D-6E8A-4147-A177-3AD203B41FA5}">
                      <a16:colId xmlns:a16="http://schemas.microsoft.com/office/drawing/2014/main" val="3564524742"/>
                    </a:ext>
                  </a:extLst>
                </a:gridCol>
                <a:gridCol w="2461099">
                  <a:extLst>
                    <a:ext uri="{9D8B030D-6E8A-4147-A177-3AD203B41FA5}">
                      <a16:colId xmlns:a16="http://schemas.microsoft.com/office/drawing/2014/main" val="109910019"/>
                    </a:ext>
                  </a:extLst>
                </a:gridCol>
              </a:tblGrid>
              <a:tr h="572372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 </a:t>
                      </a:r>
                      <a:b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u="none" strike="noStrik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п/п</a:t>
                      </a:r>
                      <a:endParaRPr lang="ru-RU" sz="1200" b="1" u="none" strike="noStrike" spc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u="none" strike="noStrik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Риск и его описание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u="none" strike="noStrik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Уровень риска </a:t>
                      </a:r>
                    </a:p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u="none" strike="noStrike" spc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(высокий, средний, низкий)</a:t>
                      </a:r>
                      <a:endParaRPr lang="ru-RU" sz="1200" b="1" u="none" strike="noStrike" spc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extLst>
                  <a:ext uri="{0D108BD9-81ED-4DB2-BD59-A6C34878D82A}">
                    <a16:rowId xmlns:a16="http://schemas.microsoft.com/office/drawing/2014/main" val="2399235232"/>
                  </a:ext>
                </a:extLst>
              </a:tr>
              <a:tr h="741646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Недостаточное материально-техническое обеспечение системы дополнительного образования детей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Средний</a:t>
                      </a:r>
                      <a:endParaRPr lang="ru-RU" sz="1200" b="1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extLst>
                  <a:ext uri="{0D108BD9-81ED-4DB2-BD59-A6C34878D82A}">
                    <a16:rowId xmlns:a16="http://schemas.microsoft.com/office/drawing/2014/main" val="637879205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Недостаточность кадровых ресурсов, а именно педагогов дополнительного образования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Высокий</a:t>
                      </a:r>
                      <a:endParaRPr lang="ru-RU" sz="1200" b="1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/>
                </a:tc>
                <a:extLst>
                  <a:ext uri="{0D108BD9-81ED-4DB2-BD59-A6C34878D82A}">
                    <a16:rowId xmlns:a16="http://schemas.microsoft.com/office/drawing/2014/main" val="224018505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Недостаточность кадровых ресурсов, а именно специалистов (операторов) по информационно-техническому обеспечению, размещению контента в муниципальном сегменте АИС Навигатор, сопровождению информационных ресурсов системы дополнительного образования детей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Средний</a:t>
                      </a:r>
                    </a:p>
                  </a:txBody>
                  <a:tcPr marL="1672" marR="1672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800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Сетевая форма реализации дополнительных общеобразовательных программ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Высокий </a:t>
                      </a:r>
                      <a:endParaRPr lang="ru-RU" sz="1200" b="1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Неприятие педагогами новой системы работы дополнительного образования, отсюда снижение эффективности проводимых мероприятий по   информированию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детей и родителей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</a:t>
                      </a:r>
                      <a:endParaRPr lang="ru-RU" sz="1200" b="1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Недостаточное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финансирование информационной кампании для родительской общественности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 </a:t>
                      </a:r>
                      <a:endParaRPr lang="ru-RU" sz="1200" b="1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19125"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just">
                        <a:lnSpc>
                          <a:spcPct val="115000"/>
                        </a:lnSpc>
                        <a:spcBef>
                          <a:spcPts val="0"/>
                        </a:spcBef>
                      </a:pPr>
                      <a:r>
                        <a:rPr lang="ru-RU" sz="1200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Недостаточная интеграция системы дополнительного образования муниципалитета с летними лагерями и лагерями дневного пребывания детей</a:t>
                      </a:r>
                      <a:endParaRPr lang="ru-RU" sz="1200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 anchor="ctr"/>
                </a:tc>
                <a:tc>
                  <a:txBody>
                    <a:bodyPr/>
                    <a:lstStyle/>
                    <a:p>
                      <a:pPr indent="-266700" algn="ctr">
                        <a:lnSpc>
                          <a:spcPct val="115000"/>
                        </a:lnSpc>
                        <a:spcBef>
                          <a:spcPts val="1200"/>
                        </a:spcBef>
                      </a:pPr>
                      <a:r>
                        <a:rPr lang="ru-RU" sz="1200" b="1" i="1" dirty="0">
                          <a:solidFill>
                            <a:srgbClr val="00206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</a:t>
                      </a:r>
                      <a:endParaRPr lang="ru-RU" sz="1200" b="1" i="1" dirty="0">
                        <a:solidFill>
                          <a:srgbClr val="002060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1672" marR="1672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02F7B81-4FF0-7FAF-D9B2-890A92854B8D}"/>
              </a:ext>
            </a:extLst>
          </p:cNvPr>
          <p:cNvSpPr txBox="1"/>
          <p:nvPr/>
        </p:nvSpPr>
        <p:spPr>
          <a:xfrm>
            <a:off x="732426" y="317352"/>
            <a:ext cx="9915276" cy="715089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spcAft>
                <a:spcPts val="1200"/>
              </a:spcAft>
            </a:pP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Возникающие риски исполнения целевых показателей по реализации Концепции дополнительного образования до 2030 года </a:t>
            </a:r>
          </a:p>
        </p:txBody>
      </p:sp>
    </p:spTree>
    <p:extLst>
      <p:ext uri="{BB962C8B-B14F-4D97-AF65-F5344CB8AC3E}">
        <p14:creationId xmlns:p14="http://schemas.microsoft.com/office/powerpoint/2010/main" val="24086312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5382E4-12AB-0432-C29D-855FE1002E04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8CB119C-32EC-15EE-514A-19D0A1A84E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04" y="0"/>
            <a:ext cx="12192000" cy="68580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27275B6-0D6D-7AC6-6A69-9646D320ACD3}"/>
              </a:ext>
            </a:extLst>
          </p:cNvPr>
          <p:cNvSpPr txBox="1"/>
          <p:nvPr/>
        </p:nvSpPr>
        <p:spPr>
          <a:xfrm>
            <a:off x="1520179" y="1178357"/>
            <a:ext cx="94167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АИС «Навигатор ДО РК» всего организаций, которые реализуют программы туристско-краеведческой направленности (далее - ТКН) -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 по ТКН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обучается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1 642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ребенка в возрасте от 5 до 18 лет по данным программам.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1BE02E-66AF-AA31-8832-902F9FDEC34C}"/>
              </a:ext>
            </a:extLst>
          </p:cNvPr>
          <p:cNvSpPr txBox="1"/>
          <p:nvPr/>
        </p:nvSpPr>
        <p:spPr>
          <a:xfrm>
            <a:off x="2069129" y="5421530"/>
            <a:ext cx="7875375" cy="1021556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Дополнительных программ музейной деятельности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по туристско-краеведческой -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11</a:t>
            </a:r>
            <a:r>
              <a:rPr lang="ru-RU" sz="1400" b="1" dirty="0">
                <a:solidFill>
                  <a:srgbClr val="221668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детей обучается по данным программам - </a:t>
            </a:r>
            <a:r>
              <a:rPr lang="ru-RU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522</a:t>
            </a:r>
            <a:endParaRPr 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2F68515-4ED0-02EE-19CB-31AD4E196F61}"/>
              </a:ext>
            </a:extLst>
          </p:cNvPr>
          <p:cNvSpPr txBox="1"/>
          <p:nvPr/>
        </p:nvSpPr>
        <p:spPr>
          <a:xfrm>
            <a:off x="1255060" y="2059394"/>
            <a:ext cx="9670473" cy="25237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Организации, реализующие адаптированные (и/или инклюзивные дополнительные программы 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туристско-краеведческой направленности 0, 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них: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дошкольные образовательные организации –0;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общеобразовательные организации – 0;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школы-интернаты – 0.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Адаптированных дополнительных общеразвивающих программ по ТКН – 0, 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ним обучается 0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ребенка.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Инклюзивных дополнительных общеразвивающих программ по ТКН – 0,</a:t>
            </a:r>
          </a:p>
          <a:p>
            <a:pPr algn="ctr"/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ним обучается 0</a:t>
            </a:r>
            <a:r>
              <a:rPr lang="ru-RU" sz="1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ребенка.</a:t>
            </a:r>
          </a:p>
          <a:p>
            <a:pPr algn="ctr"/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508CF26-6E90-2930-7B04-31BA977CEF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3708" y="4713566"/>
            <a:ext cx="2986219" cy="61393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067FD17-C706-0F28-3A71-7453805BB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031" y="291884"/>
            <a:ext cx="5545934" cy="69752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B848758-8D8D-4DE7-BE57-4E27A4EF9D8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56" y="5422728"/>
            <a:ext cx="1054410" cy="105441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158778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A481A92-A7DE-8206-21DC-9AEF3DC453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AC8E54B-F97D-E9D5-9DC2-619B8D046780}"/>
              </a:ext>
            </a:extLst>
          </p:cNvPr>
          <p:cNvSpPr txBox="1"/>
          <p:nvPr/>
        </p:nvSpPr>
        <p:spPr>
          <a:xfrm>
            <a:off x="1711345" y="333561"/>
            <a:ext cx="8458994" cy="374571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49238" algn="ctr"/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«Летний отдых» и мероприятия, программы лагерей дневного пребывания</a:t>
            </a:r>
            <a:endParaRPr lang="ru-RU" sz="14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5C9B3D38-3CB5-4913-CDB7-E2378F96034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85850577"/>
              </p:ext>
            </p:extLst>
          </p:nvPr>
        </p:nvGraphicFramePr>
        <p:xfrm>
          <a:off x="246809" y="988726"/>
          <a:ext cx="5389768" cy="3213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21D8C3FD-E2F5-4A05-B1BE-B284C8C8B54D}"/>
              </a:ext>
            </a:extLst>
          </p:cNvPr>
          <p:cNvSpPr/>
          <p:nvPr/>
        </p:nvSpPr>
        <p:spPr>
          <a:xfrm>
            <a:off x="5822961" y="3394957"/>
            <a:ext cx="1312090" cy="338554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Проведено</a:t>
            </a:r>
            <a:endParaRPr lang="ru-RU" sz="1600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4A1969C-B12F-4844-9E44-5D85F31713DF}"/>
              </a:ext>
            </a:extLst>
          </p:cNvPr>
          <p:cNvSpPr/>
          <p:nvPr/>
        </p:nvSpPr>
        <p:spPr>
          <a:xfrm>
            <a:off x="11481791" y="3364179"/>
            <a:ext cx="441146" cy="369332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866CFF0-181A-41C5-A4D1-4B64D4B6C25D}"/>
              </a:ext>
            </a:extLst>
          </p:cNvPr>
          <p:cNvSpPr/>
          <p:nvPr/>
        </p:nvSpPr>
        <p:spPr>
          <a:xfrm>
            <a:off x="5822961" y="3888732"/>
            <a:ext cx="5389768" cy="584775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 в рамках летнего оздоровительного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лагеря дневного пребывания, программ </a:t>
            </a:r>
            <a:endParaRPr lang="ru-RU" sz="1600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43F5814-186D-4EE4-B430-550AC4D5EC0E}"/>
              </a:ext>
            </a:extLst>
          </p:cNvPr>
          <p:cNvSpPr/>
          <p:nvPr/>
        </p:nvSpPr>
        <p:spPr>
          <a:xfrm>
            <a:off x="11481791" y="3996453"/>
            <a:ext cx="441146" cy="369332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582F22C7-40A0-4C16-84BC-69D9E338C0CF}"/>
              </a:ext>
            </a:extLst>
          </p:cNvPr>
          <p:cNvSpPr/>
          <p:nvPr/>
        </p:nvSpPr>
        <p:spPr>
          <a:xfrm>
            <a:off x="5822961" y="4652384"/>
            <a:ext cx="4639960" cy="584775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обучалось по данным программам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возрасте от 5 до 18</a:t>
            </a:r>
            <a:endParaRPr lang="ru-RU" sz="16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631E68B-BB00-4883-83FD-47226BBF6736}"/>
              </a:ext>
            </a:extLst>
          </p:cNvPr>
          <p:cNvSpPr/>
          <p:nvPr/>
        </p:nvSpPr>
        <p:spPr>
          <a:xfrm>
            <a:off x="10820981" y="4755621"/>
            <a:ext cx="1101956" cy="369332"/>
          </a:xfrm>
          <a:prstGeom prst="rect">
            <a:avLst/>
          </a:prstGeom>
          <a:solidFill>
            <a:srgbClr val="3399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1524чел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F4449D2-1C1E-4D93-85C5-D9E04005AE61}"/>
              </a:ext>
            </a:extLst>
          </p:cNvPr>
          <p:cNvSpPr/>
          <p:nvPr/>
        </p:nvSpPr>
        <p:spPr>
          <a:xfrm>
            <a:off x="5822961" y="1255566"/>
            <a:ext cx="3036793" cy="1477328"/>
          </a:xfrm>
          <a:prstGeom prst="rect">
            <a:avLst/>
          </a:prstGeom>
          <a:solidFill>
            <a:srgbClr val="CC66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pPr algn="ctr">
              <a:defRPr sz="2128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endParaRPr lang="ru-RU" sz="1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defRPr sz="2128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программ летнего </a:t>
            </a:r>
          </a:p>
          <a:p>
            <a:pPr algn="ctr">
              <a:defRPr sz="2128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оздоровительного лагеря </a:t>
            </a:r>
          </a:p>
          <a:p>
            <a:pPr algn="ctr">
              <a:defRPr sz="2128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дневным пребыванием </a:t>
            </a:r>
          </a:p>
          <a:p>
            <a:pPr algn="ctr">
              <a:defRPr sz="2128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направленностям - </a:t>
            </a:r>
            <a:r>
              <a:rPr 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28</a:t>
            </a:r>
          </a:p>
          <a:p>
            <a:pPr algn="ctr">
              <a:defRPr sz="2128" b="1" i="0" u="none" strike="noStrike" kern="1200" cap="all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ru-RU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A016A7E9-B59C-4E66-8B9D-716D2DED6AEE}"/>
              </a:ext>
            </a:extLst>
          </p:cNvPr>
          <p:cNvSpPr/>
          <p:nvPr/>
        </p:nvSpPr>
        <p:spPr>
          <a:xfrm rot="10800000">
            <a:off x="4718312" y="1753454"/>
            <a:ext cx="725864" cy="337483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410F1EF3-F4DF-4F03-AA35-640FDF158D7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57" y="4181994"/>
            <a:ext cx="1147253" cy="11472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D3955DA-1E6F-4457-B325-54033DE186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6424" y="4201979"/>
            <a:ext cx="1147253" cy="114725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  <p:extLst>
      <p:ext uri="{BB962C8B-B14F-4D97-AF65-F5344CB8AC3E}">
        <p14:creationId xmlns:p14="http://schemas.microsoft.com/office/powerpoint/2010/main" val="19080928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82C1839-D1ED-4871-1B10-B1513D65A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" y="10543"/>
            <a:ext cx="12192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85382E4-12AB-0432-C29D-855FE1002E04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7275B6-0D6D-7AC6-6A69-9646D320ACD3}"/>
              </a:ext>
            </a:extLst>
          </p:cNvPr>
          <p:cNvSpPr txBox="1"/>
          <p:nvPr/>
        </p:nvSpPr>
        <p:spPr>
          <a:xfrm>
            <a:off x="2807879" y="1080727"/>
            <a:ext cx="71499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АИС «Навигатор ДО РК» всего было проведено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32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мероприятия. Зарегистрировано в мероприятиях 1397</a:t>
            </a:r>
            <a:r>
              <a:rPr 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участника.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4537069-BBEC-7BD5-5A37-A43226AF51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746" y="2945798"/>
            <a:ext cx="3708550" cy="273581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B2163FB-F269-A333-CEC7-6F8F847AD0AC}"/>
              </a:ext>
            </a:extLst>
          </p:cNvPr>
          <p:cNvSpPr txBox="1"/>
          <p:nvPr/>
        </p:nvSpPr>
        <p:spPr>
          <a:xfrm>
            <a:off x="1155304" y="1811692"/>
            <a:ext cx="3133792" cy="715089"/>
          </a:xfrm>
          <a:prstGeom prst="round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По состоянию на декабрь 2023 г. было проведено 29 мероприятий и приняло участие 1436</a:t>
            </a:r>
            <a:r>
              <a:rPr lang="ru-RU" sz="1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 </a:t>
            </a:r>
            <a:r>
              <a:rPr lang="ru-RU" sz="12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детей.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4685F1C-F191-C0AC-5479-C2171B4964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5137" y="305095"/>
            <a:ext cx="5390807" cy="62944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A5A22CF-6393-450B-99B7-BD6074098C40}"/>
              </a:ext>
            </a:extLst>
          </p:cNvPr>
          <p:cNvSpPr txBox="1"/>
          <p:nvPr/>
        </p:nvSpPr>
        <p:spPr>
          <a:xfrm>
            <a:off x="7217841" y="2015264"/>
            <a:ext cx="17349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2F23F7-4E32-49A5-A0E0-34CE3B5B6A1C}"/>
              </a:ext>
            </a:extLst>
          </p:cNvPr>
          <p:cNvSpPr txBox="1"/>
          <p:nvPr/>
        </p:nvSpPr>
        <p:spPr>
          <a:xfrm>
            <a:off x="7235566" y="2630209"/>
            <a:ext cx="17349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Социально-гуманитарная</a:t>
            </a:r>
            <a:endParaRPr lang="ru-RU" sz="1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0CB8321-7F48-43B6-B2F2-AB36909F53A9}"/>
              </a:ext>
            </a:extLst>
          </p:cNvPr>
          <p:cNvSpPr txBox="1"/>
          <p:nvPr/>
        </p:nvSpPr>
        <p:spPr>
          <a:xfrm>
            <a:off x="7235566" y="3439543"/>
            <a:ext cx="17349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Физкультурно</a:t>
            </a:r>
            <a:r>
              <a:rPr lang="ru-RU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-спортивная</a:t>
            </a:r>
            <a:endParaRPr lang="ru-RU" sz="140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50E685B-3A47-42F6-8B1D-26238852A65C}"/>
              </a:ext>
            </a:extLst>
          </p:cNvPr>
          <p:cNvSpPr txBox="1"/>
          <p:nvPr/>
        </p:nvSpPr>
        <p:spPr>
          <a:xfrm>
            <a:off x="7217841" y="4290286"/>
            <a:ext cx="20454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Естественнонаучная</a:t>
            </a:r>
            <a:endParaRPr lang="ru-RU" sz="1400" dirty="0">
              <a:solidFill>
                <a:schemeClr val="bg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3EF004-093A-41EC-BE58-D3E124D100E8}"/>
              </a:ext>
            </a:extLst>
          </p:cNvPr>
          <p:cNvSpPr txBox="1"/>
          <p:nvPr/>
        </p:nvSpPr>
        <p:spPr>
          <a:xfrm>
            <a:off x="7217840" y="5105356"/>
            <a:ext cx="20454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Техническая</a:t>
            </a:r>
            <a:endParaRPr lang="ru-RU" sz="1400" dirty="0">
              <a:solidFill>
                <a:schemeClr val="accent4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E7E4942-2A7C-4E56-A09F-CB232B98EB30}"/>
              </a:ext>
            </a:extLst>
          </p:cNvPr>
          <p:cNvSpPr txBox="1"/>
          <p:nvPr/>
        </p:nvSpPr>
        <p:spPr>
          <a:xfrm>
            <a:off x="7217839" y="5796014"/>
            <a:ext cx="20454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Туристско-краеведческая</a:t>
            </a:r>
            <a:endParaRPr lang="ru-RU" sz="1400" dirty="0">
              <a:solidFill>
                <a:schemeClr val="accent6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22DD22-80AB-463C-8F6D-A26E3147D5C5}"/>
              </a:ext>
            </a:extLst>
          </p:cNvPr>
          <p:cNvSpPr txBox="1"/>
          <p:nvPr/>
        </p:nvSpPr>
        <p:spPr>
          <a:xfrm>
            <a:off x="10698289" y="1967280"/>
            <a:ext cx="744444" cy="408623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26" name="Стрелка: вниз 25">
            <a:extLst>
              <a:ext uri="{FF2B5EF4-FFF2-40B4-BE49-F238E27FC236}">
                <a16:creationId xmlns:a16="http://schemas.microsoft.com/office/drawing/2014/main" id="{417A1FD4-3E3D-4508-9066-2724CDB6BE19}"/>
              </a:ext>
            </a:extLst>
          </p:cNvPr>
          <p:cNvSpPr/>
          <p:nvPr/>
        </p:nvSpPr>
        <p:spPr>
          <a:xfrm rot="16200000">
            <a:off x="9846633" y="1806194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3213455-7818-4088-88E9-3B46C77D53F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55" y="1897668"/>
            <a:ext cx="542967" cy="5429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9433F77-1599-4798-9412-6A98D6A490E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55" y="3428633"/>
            <a:ext cx="546574" cy="54503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2BF9641-CF13-4F66-8DAA-974E3468D3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152" y="4980458"/>
            <a:ext cx="546574" cy="54657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40B9AEB-BA6C-4B84-B29B-6FC3ACEFD68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55" y="4193750"/>
            <a:ext cx="545039" cy="545039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02BCF2AF-654D-4D0D-A852-A0E740D46BA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3455" y="5777273"/>
            <a:ext cx="541961" cy="541961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1CE651FF-D4EA-4AE0-8F9D-8938584C1A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7062" y="2633634"/>
            <a:ext cx="542967" cy="542967"/>
          </a:xfrm>
          <a:prstGeom prst="rect">
            <a:avLst/>
          </a:prstGeom>
        </p:spPr>
      </p:pic>
      <p:sp>
        <p:nvSpPr>
          <p:cNvPr id="35" name="Стрелка: вниз 34">
            <a:extLst>
              <a:ext uri="{FF2B5EF4-FFF2-40B4-BE49-F238E27FC236}">
                <a16:creationId xmlns:a16="http://schemas.microsoft.com/office/drawing/2014/main" id="{6828165A-A1C0-4055-9E46-94B13A5A7F6C}"/>
              </a:ext>
            </a:extLst>
          </p:cNvPr>
          <p:cNvSpPr/>
          <p:nvPr/>
        </p:nvSpPr>
        <p:spPr>
          <a:xfrm rot="16200000">
            <a:off x="9846633" y="2515774"/>
            <a:ext cx="256030" cy="744444"/>
          </a:xfrm>
          <a:prstGeom prst="downArrow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3BFE0997-891D-453F-92EF-FFD717EB984A}"/>
              </a:ext>
            </a:extLst>
          </p:cNvPr>
          <p:cNvSpPr txBox="1"/>
          <p:nvPr/>
        </p:nvSpPr>
        <p:spPr>
          <a:xfrm>
            <a:off x="10698289" y="2676753"/>
            <a:ext cx="744444" cy="408623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</a:t>
            </a:r>
          </a:p>
        </p:txBody>
      </p:sp>
      <p:sp>
        <p:nvSpPr>
          <p:cNvPr id="39" name="Стрелка: вниз 38">
            <a:extLst>
              <a:ext uri="{FF2B5EF4-FFF2-40B4-BE49-F238E27FC236}">
                <a16:creationId xmlns:a16="http://schemas.microsoft.com/office/drawing/2014/main" id="{BDA31B4A-759E-4947-857A-B67BB3E01205}"/>
              </a:ext>
            </a:extLst>
          </p:cNvPr>
          <p:cNvSpPr/>
          <p:nvPr/>
        </p:nvSpPr>
        <p:spPr>
          <a:xfrm rot="16200000">
            <a:off x="9849744" y="3319089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0595C51-6242-4836-A228-F13D96F076BB}"/>
              </a:ext>
            </a:extLst>
          </p:cNvPr>
          <p:cNvSpPr txBox="1"/>
          <p:nvPr/>
        </p:nvSpPr>
        <p:spPr>
          <a:xfrm>
            <a:off x="10698289" y="3410703"/>
            <a:ext cx="744444" cy="408623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41" name="Стрелка: вниз 40">
            <a:extLst>
              <a:ext uri="{FF2B5EF4-FFF2-40B4-BE49-F238E27FC236}">
                <a16:creationId xmlns:a16="http://schemas.microsoft.com/office/drawing/2014/main" id="{6F093199-8A68-47E6-B552-B522BB8C69EE}"/>
              </a:ext>
            </a:extLst>
          </p:cNvPr>
          <p:cNvSpPr/>
          <p:nvPr/>
        </p:nvSpPr>
        <p:spPr>
          <a:xfrm rot="16200000">
            <a:off x="9856806" y="4069498"/>
            <a:ext cx="256030" cy="744444"/>
          </a:xfrm>
          <a:prstGeom prst="downArrow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73C949A-B957-4019-AA51-5CD0A1CE82B7}"/>
              </a:ext>
            </a:extLst>
          </p:cNvPr>
          <p:cNvSpPr txBox="1"/>
          <p:nvPr/>
        </p:nvSpPr>
        <p:spPr>
          <a:xfrm>
            <a:off x="10706390" y="4237408"/>
            <a:ext cx="744444" cy="408623"/>
          </a:xfrm>
          <a:prstGeom prst="roundRect">
            <a:avLst/>
          </a:prstGeom>
          <a:solidFill>
            <a:schemeClr val="bg2">
              <a:lumMod val="9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</a:p>
        </p:txBody>
      </p:sp>
      <p:sp>
        <p:nvSpPr>
          <p:cNvPr id="43" name="Стрелка: вниз 42">
            <a:extLst>
              <a:ext uri="{FF2B5EF4-FFF2-40B4-BE49-F238E27FC236}">
                <a16:creationId xmlns:a16="http://schemas.microsoft.com/office/drawing/2014/main" id="{0AFA2648-9295-4F60-91A3-F925DCB3ADC9}"/>
              </a:ext>
            </a:extLst>
          </p:cNvPr>
          <p:cNvSpPr/>
          <p:nvPr/>
        </p:nvSpPr>
        <p:spPr>
          <a:xfrm rot="16200000">
            <a:off x="9846633" y="4861149"/>
            <a:ext cx="256030" cy="744444"/>
          </a:xfrm>
          <a:prstGeom prst="down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00A53FF-C78E-43CC-94F5-07555A6CB139}"/>
              </a:ext>
            </a:extLst>
          </p:cNvPr>
          <p:cNvSpPr txBox="1"/>
          <p:nvPr/>
        </p:nvSpPr>
        <p:spPr>
          <a:xfrm>
            <a:off x="10698289" y="4968932"/>
            <a:ext cx="744444" cy="40862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46" name="Стрелка: вниз 45">
            <a:extLst>
              <a:ext uri="{FF2B5EF4-FFF2-40B4-BE49-F238E27FC236}">
                <a16:creationId xmlns:a16="http://schemas.microsoft.com/office/drawing/2014/main" id="{A57E03C6-C648-47AA-A274-73E8F084C73D}"/>
              </a:ext>
            </a:extLst>
          </p:cNvPr>
          <p:cNvSpPr/>
          <p:nvPr/>
        </p:nvSpPr>
        <p:spPr>
          <a:xfrm rot="16200000">
            <a:off x="9846633" y="5652801"/>
            <a:ext cx="256030" cy="74444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1DE8E22B-33DF-49F9-A26F-C7F5B35C280C}"/>
              </a:ext>
            </a:extLst>
          </p:cNvPr>
          <p:cNvSpPr txBox="1"/>
          <p:nvPr/>
        </p:nvSpPr>
        <p:spPr>
          <a:xfrm>
            <a:off x="10686046" y="5821845"/>
            <a:ext cx="744444" cy="40862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9813948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9CF1B9-3BE7-6932-C1FB-BBDB3A300F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F0CF289-7059-17CB-FAE7-72CA81C36893}"/>
              </a:ext>
            </a:extLst>
          </p:cNvPr>
          <p:cNvSpPr txBox="1"/>
          <p:nvPr/>
        </p:nvSpPr>
        <p:spPr>
          <a:xfrm>
            <a:off x="2365971" y="1269545"/>
            <a:ext cx="6209678" cy="1384995"/>
          </a:xfrm>
          <a:prstGeom prst="rect">
            <a:avLst/>
          </a:prstGeom>
          <a:solidFill>
            <a:srgbClr val="0099CC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Количество программ по СЗ  на 2024 г.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состав муниципального экспертного совета входит </a:t>
            </a:r>
          </a:p>
          <a:p>
            <a:pPr algn="ctr"/>
            <a:endParaRPr lang="ru-RU" sz="1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составе регионального экспертного совета </a:t>
            </a:r>
          </a:p>
          <a:p>
            <a:pPr algn="ctr"/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625FF0A5-DC79-ECD5-D895-DC774810FF1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33902483"/>
              </p:ext>
            </p:extLst>
          </p:nvPr>
        </p:nvGraphicFramePr>
        <p:xfrm>
          <a:off x="884218" y="1846453"/>
          <a:ext cx="9173183" cy="4836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7CF5403-A313-A911-96A4-CCA5967791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411" y="428899"/>
            <a:ext cx="2439178" cy="61545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CDD6EEB-79BE-6168-429C-9996B2EF2E26}"/>
              </a:ext>
            </a:extLst>
          </p:cNvPr>
          <p:cNvSpPr txBox="1"/>
          <p:nvPr/>
        </p:nvSpPr>
        <p:spPr>
          <a:xfrm>
            <a:off x="8980610" y="1284222"/>
            <a:ext cx="1403214" cy="400110"/>
          </a:xfrm>
          <a:prstGeom prst="rect">
            <a:avLst/>
          </a:prstGeom>
          <a:solidFill>
            <a:srgbClr val="0099C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8F8F8"/>
                </a:solidFill>
              </a:rPr>
              <a:t>23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51B2A8-E12A-94A4-67AF-D0E656F7F5B4}"/>
              </a:ext>
            </a:extLst>
          </p:cNvPr>
          <p:cNvSpPr txBox="1"/>
          <p:nvPr/>
        </p:nvSpPr>
        <p:spPr>
          <a:xfrm>
            <a:off x="8980610" y="1772486"/>
            <a:ext cx="1403214" cy="400110"/>
          </a:xfrm>
          <a:prstGeom prst="rect">
            <a:avLst/>
          </a:prstGeom>
          <a:solidFill>
            <a:srgbClr val="0099C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чел., </a:t>
            </a:r>
            <a:endParaRPr lang="ru-RU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E99EFDA-B1A0-8489-4AF5-6A00C813DC34}"/>
              </a:ext>
            </a:extLst>
          </p:cNvPr>
          <p:cNvSpPr txBox="1"/>
          <p:nvPr/>
        </p:nvSpPr>
        <p:spPr>
          <a:xfrm>
            <a:off x="8980610" y="2285594"/>
            <a:ext cx="1403214" cy="400110"/>
          </a:xfrm>
          <a:prstGeom prst="rect">
            <a:avLst/>
          </a:prstGeom>
          <a:solidFill>
            <a:srgbClr val="0099C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чел., 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706320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F294A8-C2C7-C1B9-86C9-D50566B357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9899" y="-207653"/>
            <a:ext cx="12271899" cy="70656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CFDEF0B-D923-2C56-5DD0-9E5FA96E4BAF}"/>
              </a:ext>
            </a:extLst>
          </p:cNvPr>
          <p:cNvSpPr txBox="1"/>
          <p:nvPr/>
        </p:nvSpPr>
        <p:spPr>
          <a:xfrm>
            <a:off x="5202314" y="3601277"/>
            <a:ext cx="6008713" cy="2724150"/>
          </a:xfrm>
          <a:prstGeom prst="roundRect">
            <a:avLst/>
          </a:prstGeom>
          <a:solidFill>
            <a:srgbClr val="99CCF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lang="ru-RU" sz="1400" b="1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сертификатов, использованных для оплаты по ПФ,</a:t>
            </a:r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 численности детей от 5 до 18 лет в муниципальном образовании Республики Крым (по данным</a:t>
            </a: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Росстата).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algn="ctr"/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sz="1400" b="1" dirty="0">
              <a:solidFill>
                <a:srgbClr val="0000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C80D574-8A5F-469C-D6D5-D9BB8B44AC88}"/>
              </a:ext>
            </a:extLst>
          </p:cNvPr>
          <p:cNvSpPr txBox="1"/>
          <p:nvPr/>
        </p:nvSpPr>
        <p:spPr>
          <a:xfrm>
            <a:off x="479394" y="2834620"/>
            <a:ext cx="4497358" cy="848743"/>
          </a:xfrm>
          <a:prstGeom prst="round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 июнь 2024 года </a:t>
            </a: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число сертификатов, использованных для оплаты по ПФ</a:t>
            </a:r>
            <a:r>
              <a:rPr lang="ru-RU" sz="14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составляло 658 / 4,2</a:t>
            </a:r>
            <a:r>
              <a:rPr lang="ru-RU" sz="1400" b="1" dirty="0">
                <a:solidFill>
                  <a:schemeClr val="tx1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%</a:t>
            </a:r>
            <a:endParaRPr lang="ru-RU" sz="1400" b="1" dirty="0">
              <a:solidFill>
                <a:schemeClr val="tx1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82468B-7434-39AD-1F6D-7CFE5E0CEEC7}"/>
              </a:ext>
            </a:extLst>
          </p:cNvPr>
          <p:cNvSpPr txBox="1"/>
          <p:nvPr/>
        </p:nvSpPr>
        <p:spPr>
          <a:xfrm>
            <a:off x="1117283" y="130671"/>
            <a:ext cx="6170865" cy="2247424"/>
          </a:xfrm>
          <a:prstGeom prst="round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Численность детей от 5 до 18 лет, всего </a:t>
            </a:r>
            <a:r>
              <a:rPr lang="ru-RU" sz="1800" b="1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(по данным Росстата) 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на 2024 год составляет – 16 338</a:t>
            </a:r>
          </a:p>
          <a:p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Общее количество сертификатов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всего </a:t>
            </a:r>
          </a:p>
          <a:p>
            <a:pPr algn="ctr"/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в 2024 г. составляет 10 534 </a:t>
            </a:r>
            <a:r>
              <a:rPr lang="ru-RU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 64,5</a:t>
            </a:r>
            <a:r>
              <a:rPr kumimoji="0" lang="ru-RU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%</a:t>
            </a:r>
          </a:p>
          <a:p>
            <a:pPr algn="ctr"/>
            <a:endParaRPr lang="ru-RU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 descr="Рисунок 6">
            <a:extLst>
              <a:ext uri="{FF2B5EF4-FFF2-40B4-BE49-F238E27FC236}">
                <a16:creationId xmlns:a16="http://schemas.microsoft.com/office/drawing/2014/main" id="{5ADB175B-70E2-49EA-B981-1A000A8164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189221" y="777121"/>
            <a:ext cx="1117706" cy="990725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85EA836-395C-4590-8250-88207ED205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34829" y="1626683"/>
            <a:ext cx="1007981" cy="1025665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143EB50-B7D5-44C3-9256-AEAACD03ADA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61408" y="4628581"/>
            <a:ext cx="695228" cy="79178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E7A8C21-CEC1-4998-9B46-AC4B27FCDC6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929159" y="2793152"/>
            <a:ext cx="345134" cy="393069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3EFA413-683A-4553-B5BD-4DF56CABE2B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594478" y="3992929"/>
            <a:ext cx="285332" cy="32496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DBC092C-8111-4256-B0EA-20D20790F25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16850" y="2743497"/>
            <a:ext cx="345134" cy="393069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C3A3FE10-6E83-3117-1F49-C20196E4F4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1682740"/>
              </p:ext>
            </p:extLst>
          </p:nvPr>
        </p:nvGraphicFramePr>
        <p:xfrm>
          <a:off x="5975526" y="4959428"/>
          <a:ext cx="4264242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32121">
                  <a:extLst>
                    <a:ext uri="{9D8B030D-6E8A-4147-A177-3AD203B41FA5}">
                      <a16:colId xmlns:a16="http://schemas.microsoft.com/office/drawing/2014/main" val="486405607"/>
                    </a:ext>
                  </a:extLst>
                </a:gridCol>
                <a:gridCol w="2132121">
                  <a:extLst>
                    <a:ext uri="{9D8B030D-6E8A-4147-A177-3AD203B41FA5}">
                      <a16:colId xmlns:a16="http://schemas.microsoft.com/office/drawing/2014/main" val="22525794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Декабрь 2023 года</a:t>
                      </a:r>
                    </a:p>
                    <a:p>
                      <a:pPr algn="ctr"/>
                      <a:r>
                        <a:rPr lang="ru-RU" dirty="0"/>
                        <a:t>1093</a:t>
                      </a:r>
                    </a:p>
                    <a:p>
                      <a:pPr algn="ctr"/>
                      <a:r>
                        <a:rPr lang="ru-RU" dirty="0"/>
                        <a:t>6,7%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Декабрь 2024 года</a:t>
                      </a:r>
                    </a:p>
                    <a:p>
                      <a:pPr algn="ctr"/>
                      <a:r>
                        <a:rPr lang="ru-RU" dirty="0"/>
                        <a:t>1649</a:t>
                      </a:r>
                    </a:p>
                    <a:p>
                      <a:pPr algn="ctr"/>
                      <a:r>
                        <a:rPr lang="ru-RU" dirty="0"/>
                        <a:t>10,1%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766229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4218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E0A8DAD-790B-AA83-1B5E-B9934F0D25B0}"/>
              </a:ext>
            </a:extLst>
          </p:cNvPr>
          <p:cNvSpPr txBox="1"/>
          <p:nvPr/>
        </p:nvSpPr>
        <p:spPr>
          <a:xfrm>
            <a:off x="2807971" y="1059630"/>
            <a:ext cx="565729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Зарегистрированных в АИС «Навигатор ДО РК»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организаций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__________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(на июнь 2024 г.) </a:t>
            </a:r>
            <a:endParaRPr lang="ru-RU" sz="16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1B21D5C-B199-F232-BA21-2C4219D24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4" y="0"/>
            <a:ext cx="121920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C702378-A602-5D4B-3B56-1C0861425A8A}"/>
              </a:ext>
            </a:extLst>
          </p:cNvPr>
          <p:cNvSpPr txBox="1"/>
          <p:nvPr/>
        </p:nvSpPr>
        <p:spPr>
          <a:xfrm>
            <a:off x="3313070" y="2222477"/>
            <a:ext cx="12477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ДОУ - 25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8FCC3F77-3631-AA4D-A7DA-6A342ABDA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911" y="4027845"/>
            <a:ext cx="763260" cy="76326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0860C7E-3865-3BEE-AF7A-3BF35F4C52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150" y="2990987"/>
            <a:ext cx="763260" cy="76326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BDA8E48-BDF9-99E5-8A61-F385F06ECE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096" y="436580"/>
            <a:ext cx="1128980" cy="112898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8662890-75AB-EC30-16C7-F3982DCEF9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812" y="597940"/>
            <a:ext cx="6461085" cy="76326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18DC9F3-7232-A0B8-9032-18A420962F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5807" y="5072394"/>
            <a:ext cx="763260" cy="76326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2AE9B0A0-207D-BED8-FD3C-D2291F833F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941" y="4024857"/>
            <a:ext cx="763260" cy="76326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3E295FC-F452-3D77-C5EA-BE9B074B224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352" y="2010124"/>
            <a:ext cx="763260" cy="76326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D0C3FB00-A0DC-344E-7F8E-39C0C49EA2E0}"/>
              </a:ext>
            </a:extLst>
          </p:cNvPr>
          <p:cNvSpPr txBox="1"/>
          <p:nvPr/>
        </p:nvSpPr>
        <p:spPr>
          <a:xfrm>
            <a:off x="3460410" y="5270002"/>
            <a:ext cx="12477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ДЮСШ - 1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2C56C30-BF55-A8A9-501F-453DEA21E213}"/>
              </a:ext>
            </a:extLst>
          </p:cNvPr>
          <p:cNvSpPr txBox="1"/>
          <p:nvPr/>
        </p:nvSpPr>
        <p:spPr>
          <a:xfrm>
            <a:off x="7631171" y="4209228"/>
            <a:ext cx="124776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ДШИ - 0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9DC5340-7C71-DB30-ACED-FC67BD0F05FB}"/>
              </a:ext>
            </a:extLst>
          </p:cNvPr>
          <p:cNvSpPr txBox="1"/>
          <p:nvPr/>
        </p:nvSpPr>
        <p:spPr>
          <a:xfrm>
            <a:off x="3533171" y="3200886"/>
            <a:ext cx="134892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Школы - 24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997B210-40F2-9538-6A51-DB4A72A0C558}"/>
              </a:ext>
            </a:extLst>
          </p:cNvPr>
          <p:cNvSpPr txBox="1"/>
          <p:nvPr/>
        </p:nvSpPr>
        <p:spPr>
          <a:xfrm>
            <a:off x="3533172" y="4233082"/>
            <a:ext cx="21306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Учреждения ДО - 1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3511FB52-1F22-05FC-F9F6-D0598BFAADD4}"/>
              </a:ext>
            </a:extLst>
          </p:cNvPr>
          <p:cNvSpPr txBox="1"/>
          <p:nvPr/>
        </p:nvSpPr>
        <p:spPr>
          <a:xfrm>
            <a:off x="7369958" y="2202626"/>
            <a:ext cx="18837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СПО - 3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64D3337-5E50-EF4E-FC7E-3D04F8B855B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911" y="2016124"/>
            <a:ext cx="763260" cy="763260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6DE13531-16E6-3F53-122A-E460CC091C5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7911" y="2994567"/>
            <a:ext cx="763260" cy="763260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A64D131E-6C2E-AF22-37B4-AF22CF4B526B}"/>
              </a:ext>
            </a:extLst>
          </p:cNvPr>
          <p:cNvSpPr txBox="1"/>
          <p:nvPr/>
        </p:nvSpPr>
        <p:spPr>
          <a:xfrm>
            <a:off x="7458350" y="3186582"/>
            <a:ext cx="18837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ВУЗы - 1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F0538D53-F66F-605D-60DB-2BB359BD6E4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454" y="5072394"/>
            <a:ext cx="763260" cy="763260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FC672ECE-1557-51CD-57B6-41DCA4345B14}"/>
              </a:ext>
            </a:extLst>
          </p:cNvPr>
          <p:cNvSpPr txBox="1"/>
          <p:nvPr/>
        </p:nvSpPr>
        <p:spPr>
          <a:xfrm>
            <a:off x="7631171" y="5131871"/>
            <a:ext cx="188377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Частные организации - 1</a:t>
            </a:r>
          </a:p>
        </p:txBody>
      </p:sp>
    </p:spTree>
    <p:extLst>
      <p:ext uri="{BB962C8B-B14F-4D97-AF65-F5344CB8AC3E}">
        <p14:creationId xmlns:p14="http://schemas.microsoft.com/office/powerpoint/2010/main" val="18814335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D4838C-776F-00B4-6339-8540031B7F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1BCBFD9-9CBC-F8F0-D19C-C965C81AC04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191" y="421260"/>
            <a:ext cx="7283618" cy="656654"/>
          </a:xfrm>
          <a:prstGeom prst="rect">
            <a:avLst/>
          </a:prstGeom>
        </p:spPr>
      </p:pic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8888877-4D29-6730-5FB9-B66964F3E6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530633"/>
              </p:ext>
            </p:extLst>
          </p:nvPr>
        </p:nvGraphicFramePr>
        <p:xfrm>
          <a:off x="318050" y="2480808"/>
          <a:ext cx="11400474" cy="3609274"/>
        </p:xfrm>
        <a:graphic>
          <a:graphicData uri="http://schemas.openxmlformats.org/drawingml/2006/table">
            <a:tbl>
              <a:tblPr/>
              <a:tblGrid>
                <a:gridCol w="1453775">
                  <a:extLst>
                    <a:ext uri="{9D8B030D-6E8A-4147-A177-3AD203B41FA5}">
                      <a16:colId xmlns:a16="http://schemas.microsoft.com/office/drawing/2014/main" val="3269700543"/>
                    </a:ext>
                  </a:extLst>
                </a:gridCol>
                <a:gridCol w="1003066">
                  <a:extLst>
                    <a:ext uri="{9D8B030D-6E8A-4147-A177-3AD203B41FA5}">
                      <a16:colId xmlns:a16="http://schemas.microsoft.com/office/drawing/2014/main" val="2242301584"/>
                    </a:ext>
                  </a:extLst>
                </a:gridCol>
                <a:gridCol w="1003066">
                  <a:extLst>
                    <a:ext uri="{9D8B030D-6E8A-4147-A177-3AD203B41FA5}">
                      <a16:colId xmlns:a16="http://schemas.microsoft.com/office/drawing/2014/main" val="3476543603"/>
                    </a:ext>
                  </a:extLst>
                </a:gridCol>
                <a:gridCol w="1417088">
                  <a:extLst>
                    <a:ext uri="{9D8B030D-6E8A-4147-A177-3AD203B41FA5}">
                      <a16:colId xmlns:a16="http://schemas.microsoft.com/office/drawing/2014/main" val="3078102158"/>
                    </a:ext>
                  </a:extLst>
                </a:gridCol>
                <a:gridCol w="1492705">
                  <a:extLst>
                    <a:ext uri="{9D8B030D-6E8A-4147-A177-3AD203B41FA5}">
                      <a16:colId xmlns:a16="http://schemas.microsoft.com/office/drawing/2014/main" val="87644896"/>
                    </a:ext>
                  </a:extLst>
                </a:gridCol>
                <a:gridCol w="1098301">
                  <a:extLst>
                    <a:ext uri="{9D8B030D-6E8A-4147-A177-3AD203B41FA5}">
                      <a16:colId xmlns:a16="http://schemas.microsoft.com/office/drawing/2014/main" val="2194371429"/>
                    </a:ext>
                  </a:extLst>
                </a:gridCol>
                <a:gridCol w="1098301">
                  <a:extLst>
                    <a:ext uri="{9D8B030D-6E8A-4147-A177-3AD203B41FA5}">
                      <a16:colId xmlns:a16="http://schemas.microsoft.com/office/drawing/2014/main" val="4114840918"/>
                    </a:ext>
                  </a:extLst>
                </a:gridCol>
                <a:gridCol w="1408701">
                  <a:extLst>
                    <a:ext uri="{9D8B030D-6E8A-4147-A177-3AD203B41FA5}">
                      <a16:colId xmlns:a16="http://schemas.microsoft.com/office/drawing/2014/main" val="3848963077"/>
                    </a:ext>
                  </a:extLst>
                </a:gridCol>
                <a:gridCol w="1425471">
                  <a:extLst>
                    <a:ext uri="{9D8B030D-6E8A-4147-A177-3AD203B41FA5}">
                      <a16:colId xmlns:a16="http://schemas.microsoft.com/office/drawing/2014/main" val="3851058974"/>
                    </a:ext>
                  </a:extLst>
                </a:gridCol>
              </a:tblGrid>
              <a:tr h="460833">
                <a:tc rowSpan="2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МО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2023/2024 уч.г.</a:t>
                      </a:r>
                      <a:endParaRPr lang="ru-RU" sz="1100" kern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2024/2025 </a:t>
                      </a:r>
                      <a:r>
                        <a:rPr lang="ru-RU" sz="1400" b="1" kern="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уч.г</a:t>
                      </a:r>
                      <a:r>
                        <a:rPr lang="ru-RU" sz="14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.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extLst>
                  <a:ext uri="{0D108BD9-81ED-4DB2-BD59-A6C34878D82A}">
                    <a16:rowId xmlns:a16="http://schemas.microsoft.com/office/drawing/2014/main" val="3667674498"/>
                  </a:ext>
                </a:extLst>
              </a:tr>
              <a:tr h="21056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программ 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Номинал сертификата на 2023 год </a:t>
                      </a:r>
                      <a:endParaRPr lang="ru-RU" sz="9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Планируемое число сертификатов для определения объема финансового обеспечения по ДК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Выдано НОВЫХ / ИСПОЛЬЗОВАНО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сертификатов СЗ на </a:t>
                      </a:r>
                      <a:r>
                        <a:rPr lang="ru-RU" sz="1200" b="0" u="sng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 2023 г.</a:t>
                      </a:r>
                      <a:r>
                        <a:rPr lang="ru-RU" sz="12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(Навигатор) </a:t>
                      </a:r>
                      <a:endParaRPr lang="ru-RU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программ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kumimoji="0" lang="ru-RU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Номинал СЕРТИФИКАТА на 2024 год </a:t>
                      </a:r>
                      <a:endParaRPr lang="ru-RU" sz="900" kern="100" dirty="0">
                        <a:solidFill>
                          <a:srgbClr val="00B05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rgbClr val="00B05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Планируемое число сертификатов для определения объема финансового обеспечения по ДК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6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Выдано НОВЫХ / ИСПОЛЬЗОВАНО</a:t>
                      </a:r>
                    </a:p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сертификатов СЗ </a:t>
                      </a:r>
                      <a:r>
                        <a:rPr lang="ru-RU" sz="1200" b="0" u="sng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на декабрь 2024</a:t>
                      </a:r>
                      <a:r>
                        <a:rPr lang="ru-RU" sz="1200" b="0" kern="1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г. (Навигатор) </a:t>
                      </a:r>
                      <a:endParaRPr lang="ru-RU" sz="1200" b="0" kern="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3712288"/>
                  </a:ext>
                </a:extLst>
              </a:tr>
              <a:tr h="1042794">
                <a:tc>
                  <a:txBody>
                    <a:bodyPr/>
                    <a:lstStyle/>
                    <a:p>
                      <a:pPr algn="ctr">
                        <a:lnSpc>
                          <a:spcPct val="106000"/>
                        </a:lnSpc>
                        <a:spcAft>
                          <a:spcPts val="800"/>
                        </a:spcAft>
                      </a:pPr>
                      <a:r>
                        <a:rPr lang="ru-RU" sz="1200" b="1" kern="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Бахчисарайский район Республики</a:t>
                      </a:r>
                      <a:r>
                        <a:rPr lang="ru-RU" sz="1200" b="1" kern="1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Крым</a:t>
                      </a:r>
                      <a:endParaRPr lang="ru-RU" sz="11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100" kern="1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100" kern="1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8 440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100" kern="1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657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100" kern="1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657/1093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8 940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100" kern="1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1298</a:t>
                      </a: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</a:pPr>
                      <a:r>
                        <a:rPr lang="ru-RU" sz="1100" kern="10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1249/1649</a:t>
                      </a:r>
                      <a:endParaRPr lang="ru-RU" sz="11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080" marR="5080" marT="5080" marB="0" anchor="ctr">
                    <a:lnL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5B9BD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9303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140898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961B1773-228E-1B0D-9429-CA41F640B4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8D57D1A9-34F4-A4FD-4F6B-8EF8E2BE95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6422" y="95688"/>
            <a:ext cx="4922520" cy="1268380"/>
          </a:xfrm>
          <a:prstGeom prst="rect">
            <a:avLst/>
          </a:prstGeom>
        </p:spPr>
      </p:pic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4876C564-FCEA-ED02-AE79-9FD6EE2994A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7251724"/>
              </p:ext>
            </p:extLst>
          </p:nvPr>
        </p:nvGraphicFramePr>
        <p:xfrm>
          <a:off x="0" y="1219698"/>
          <a:ext cx="10510043" cy="54668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1841">
                  <a:extLst>
                    <a:ext uri="{9D8B030D-6E8A-4147-A177-3AD203B41FA5}">
                      <a16:colId xmlns:a16="http://schemas.microsoft.com/office/drawing/2014/main" val="1266816708"/>
                    </a:ext>
                  </a:extLst>
                </a:gridCol>
                <a:gridCol w="6263638">
                  <a:extLst>
                    <a:ext uri="{9D8B030D-6E8A-4147-A177-3AD203B41FA5}">
                      <a16:colId xmlns:a16="http://schemas.microsoft.com/office/drawing/2014/main" val="571069224"/>
                    </a:ext>
                  </a:extLst>
                </a:gridCol>
                <a:gridCol w="1335934">
                  <a:extLst>
                    <a:ext uri="{9D8B030D-6E8A-4147-A177-3AD203B41FA5}">
                      <a16:colId xmlns:a16="http://schemas.microsoft.com/office/drawing/2014/main" val="282199351"/>
                    </a:ext>
                  </a:extLst>
                </a:gridCol>
                <a:gridCol w="2608630">
                  <a:extLst>
                    <a:ext uri="{9D8B030D-6E8A-4147-A177-3AD203B41FA5}">
                      <a16:colId xmlns:a16="http://schemas.microsoft.com/office/drawing/2014/main" val="2196746604"/>
                    </a:ext>
                  </a:extLst>
                </a:gridCol>
              </a:tblGrid>
              <a:tr h="76132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>
                          <a:effectLst/>
                        </a:rPr>
                        <a:t>№</a:t>
                      </a:r>
                      <a:endParaRPr lang="ru-RU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kern="100" dirty="0">
                          <a:effectLst/>
                        </a:rPr>
                        <a:t>Утвержденные МПА для обеспечения формирования и исполнения муниципального социального заказа по направлению деятельности «реализация дополнительных образовательных программ на 2024 год.                                                                          Полное название МПА (постановление, распоряжение, приказ)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kern="100" dirty="0">
                          <a:effectLst/>
                        </a:rPr>
                        <a:t> 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900" kern="100" dirty="0">
                          <a:effectLst/>
                        </a:rPr>
                        <a:t>Дата утверждения и № документа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900" kern="100" dirty="0">
                          <a:effectLst/>
                        </a:rPr>
                        <a:t> Активная ссылка на документ (введите ссылку на размещенный в сети Интернет документ)</a:t>
                      </a:r>
                      <a:endParaRPr lang="ru-RU" sz="9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339006034"/>
                  </a:ext>
                </a:extLst>
              </a:tr>
              <a:tr h="5099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1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kern="100" dirty="0">
                          <a:effectLst/>
                        </a:rPr>
                        <a:t> </a:t>
                      </a:r>
                      <a:r>
                        <a:rPr kumimoji="0" lang="ru-R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Бахчисарайского района Республики Крым «Об утверждении порядка определения нормативных затрат на оказание муниципальной услуги «Реализация  дополнительных общеразвивающих программ » в соответствии с социальным сертификатом</a:t>
                      </a:r>
                      <a:endParaRPr lang="ru-RU" sz="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ru-RU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№ 89 от 09.02.2024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en-US" sz="1000" kern="10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https://bahch.rk.gov.ru/documents/8efa764c-cd56-4866-91ea-870b58e71b90</a:t>
                      </a:r>
                      <a:endParaRPr lang="ru-RU" sz="1000" kern="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845222581"/>
                  </a:ext>
                </a:extLst>
              </a:tr>
              <a:tr h="86366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>
                          <a:effectLst/>
                        </a:rPr>
                        <a:t>2</a:t>
                      </a:r>
                      <a:endParaRPr lang="ru-RU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00" dirty="0">
                          <a:effectLst/>
                        </a:rPr>
                        <a:t> </a:t>
                      </a:r>
                      <a:r>
                        <a:rPr lang="ru-RU" sz="800" b="1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Бахчисарайского района Республики Крым «О внесении изменений  в постановление администрации Бахчисарайского района Республики Крым от 11.12.2023 № 1178 «Об утверждении Правил  заключения в электронной форме и подписания усиленной квалифицированной электронной подписью лица, имеющего право действовать от имени соответственно уполномоченного органа, исполнителя муниципальных услуг в социальной сфере, соглашений о финансовом обеспечении (возмещении) затрат, связанных с оказанием муниципальных услуг в социальной сфере в соответствии  с социальным сертификатом на получение муниципальной услуги в социальной сфере в соответствии с социальными сертификатами»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ru-RU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№292 от 26.04.2024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4"/>
                        </a:rPr>
                        <a:t>https://bahch.rk.gov.ru/documents/3e5d9ec8-06ee-403b-a374-45189628060a</a:t>
                      </a:r>
                      <a:endParaRPr lang="ru-RU" sz="1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1573688072"/>
                  </a:ext>
                </a:extLst>
              </a:tr>
              <a:tr h="70369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>
                          <a:effectLst/>
                        </a:rPr>
                        <a:t>3</a:t>
                      </a:r>
                      <a:endParaRPr lang="ru-RU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kern="100" dirty="0">
                          <a:effectLst/>
                        </a:rPr>
                        <a:t> </a:t>
                      </a:r>
                      <a:r>
                        <a:rPr kumimoji="0" lang="ru-R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Бахчисарайского района Республики Крым « О внесении изменений в постановление администрации Бахчисарайского района Республики Крым от 08.12.2023 № 1173 «О некоторых мерах правового регулирования вопросов, связанных с оказанием муниципальной услуги «Реализация дополнительных общеразвивающих программ» в соответствии с социальными сертификатами</a:t>
                      </a:r>
                      <a:endParaRPr lang="ru-RU" sz="800" b="1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ru-RU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291 от 26.04.2024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5"/>
                        </a:rPr>
                        <a:t>https://bahch.rk.gov.ru/documents/e29fcb2d-7ab6-4d08-a19d-4200713ef340</a:t>
                      </a:r>
                      <a:endParaRPr lang="ru-RU" sz="1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364779641"/>
                  </a:ext>
                </a:extLst>
              </a:tr>
              <a:tr h="661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>
                          <a:effectLst/>
                        </a:rPr>
                        <a:t>4</a:t>
                      </a:r>
                      <a:endParaRPr lang="ru-RU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00" dirty="0">
                          <a:effectLst/>
                        </a:rPr>
                        <a:t> </a:t>
                      </a:r>
                      <a:r>
                        <a:rPr kumimoji="0" lang="ru-R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Бахчисарайского района Республики Крым «О внесении изменений  в постановление администрации Бахчисарайского района Республики Крым от 11.12.2023 № 1180 «Об утверждении Порядка предоставления субсидии юридическим лицам, индивидуальным предпринимателям, физическим лицам –производителям товаров, работ, услуг на оплату соглашения о возмещении затрат, связанных с оказанием государственных услуг в социальной сфере в соответствии с социальным сертификатом» 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293 от 26.04.2024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6"/>
                        </a:rPr>
                        <a:t>https://bahch.rk.gov.ru/documents/1d316d82-7393-4216-b268-cc6c1c95f262</a:t>
                      </a:r>
                      <a:r>
                        <a:rPr lang="ru-RU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>
                        <a:lnSpc>
                          <a:spcPct val="107000"/>
                        </a:lnSpc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3660491963"/>
                  </a:ext>
                </a:extLst>
              </a:tr>
              <a:tr h="6611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>
                          <a:effectLst/>
                        </a:rPr>
                        <a:t>5</a:t>
                      </a:r>
                      <a:endParaRPr lang="ru-RU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00" dirty="0">
                          <a:effectLst/>
                        </a:rPr>
                        <a:t> </a:t>
                      </a:r>
                      <a:r>
                        <a:rPr kumimoji="0" lang="ru-R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Бахчисарайского района Республики Крым «О внесении изменений  в постановление администрации Бахчисарайского района Республики Крым от 11.12.2023 № 1179 «Об утверждении Порядка предоставления субсидии юридическим лицам, индивидуальным предпринимателям, физическим лицам –производителям товаров, работ, услуг на оплату соглашения о возмещении затрат, связанных с оказанием государственных услуг в социальной сфере в соответствии с социальным сертификат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ru-RU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294 от 26.04.2024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kern="100" dirty="0">
                          <a:effectLst/>
                        </a:rPr>
                        <a:t> </a:t>
                      </a:r>
                      <a:r>
                        <a:rPr lang="en-US" sz="1000" kern="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  <a:hlinkClick r:id="rId7"/>
                        </a:rPr>
                        <a:t>https://bahch.rk.gov.ru/documents/63ec13d9-1b9f-41d0-ad45-2e9ea24fd082</a:t>
                      </a:r>
                      <a:endParaRPr lang="ru-RU" sz="1000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4193442391"/>
                  </a:ext>
                </a:extLst>
              </a:tr>
              <a:tr h="42694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6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1" kern="100" dirty="0">
                          <a:effectLst/>
                        </a:rPr>
                        <a:t> </a:t>
                      </a:r>
                      <a:r>
                        <a:rPr lang="ru-RU" sz="800" b="1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kumimoji="0" lang="ru-RU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1A1A1A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Постановление администрации Бахчисарайского района Республики Крым «Об утверждении правил выдачи единого социального сертификата на получение двух и более муниципальных услуг в социальной сфере, отнесенных к полномочиям органов местного самоуправления муниципального образования Бахчисарайский район Республики Крым»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10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№ 290 от 26.04.2024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000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https://bahch.rk.gov.ru/documents/08181534-fcce-4ee5-b5d0-7f00ebbbd1bf</a:t>
                      </a:r>
                      <a:endParaRPr lang="ru-RU" sz="1000" kern="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1441456818"/>
                  </a:ext>
                </a:extLst>
              </a:tr>
              <a:tr h="439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 dirty="0">
                          <a:effectLst/>
                        </a:rPr>
                        <a:t>7</a:t>
                      </a:r>
                      <a:endParaRPr lang="ru-RU" sz="10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Приказ управления образования, молодёжи и спорта администрации Бахчисарайского района  «Об установлении нормативных затрат на оказание муниципальных услуг по реализации дополнительных общеразвивающих программ в соответствии с социальными сертификатами на 2024 год.»</a:t>
                      </a:r>
                      <a:endParaRPr lang="ru-RU" sz="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№447 от 03.09.2024</a:t>
                      </a: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000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https://cdod-bakhchisaray.krymschool.ru/?section_id=78</a:t>
                      </a:r>
                      <a:endParaRPr lang="ru-RU" sz="1000" kern="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67085286"/>
                  </a:ext>
                </a:extLst>
              </a:tr>
              <a:tr h="43947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kern="100">
                          <a:effectLst/>
                        </a:rPr>
                        <a:t>8</a:t>
                      </a:r>
                      <a:endParaRPr lang="ru-RU" sz="10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Приказ управления образования, молодёжи и спорта администрации Бахчисарайского района  «Об утверждении программы персонифицированного финансирования дополнительного образования детей в муниципальном образовании Бахчисарайский район Республики Крым на 2024 год» </a:t>
                      </a:r>
                      <a:endParaRPr lang="ru-RU" sz="800" b="1" kern="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ru-RU" sz="800" b="1" kern="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№448 от 03.09.2024</a:t>
                      </a:r>
                    </a:p>
                  </a:txBody>
                  <a:tcPr marL="43971" marR="43971" marT="8794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r>
                        <a:rPr lang="en-US" sz="1000" kern="1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https://cdod-bakhchisaray.krymschool.ru/?section_id=78</a:t>
                      </a:r>
                      <a:endParaRPr lang="ru-RU" sz="1000" kern="100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3971" marR="43971" marT="8794" marB="0"/>
                </a:tc>
                <a:extLst>
                  <a:ext uri="{0D108BD9-81ED-4DB2-BD59-A6C34878D82A}">
                    <a16:rowId xmlns:a16="http://schemas.microsoft.com/office/drawing/2014/main" val="2409059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5708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AB1E878-629C-CD5C-1733-13539ADBF9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63B8DA0-5DD9-868B-B86C-E685102FCD3D}"/>
              </a:ext>
            </a:extLst>
          </p:cNvPr>
          <p:cNvSpPr txBox="1"/>
          <p:nvPr/>
        </p:nvSpPr>
        <p:spPr>
          <a:xfrm>
            <a:off x="719921" y="1833331"/>
            <a:ext cx="31293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</a:rPr>
              <a:t>	</a:t>
            </a:r>
          </a:p>
        </p:txBody>
      </p:sp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6FFA1A99-FF07-67A2-6C15-ADC988A786E3}"/>
              </a:ext>
            </a:extLst>
          </p:cNvPr>
          <p:cNvSpPr txBox="1">
            <a:spLocks/>
          </p:cNvSpPr>
          <p:nvPr/>
        </p:nvSpPr>
        <p:spPr>
          <a:xfrm>
            <a:off x="2898788" y="467416"/>
            <a:ext cx="6172200" cy="806907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Организация и проведение муниципальным опорным центром методических мероприятий </a:t>
            </a:r>
          </a:p>
          <a:p>
            <a:r>
              <a:rPr lang="ru-RU" sz="1600" b="1" dirty="0">
                <a:solidFill>
                  <a:schemeClr val="bg1"/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(согласно плана работы МОЦ на 2024 год) различного уровня.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F2E55A3E-38BF-9206-5126-E5D3664C13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959496"/>
              </p:ext>
            </p:extLst>
          </p:nvPr>
        </p:nvGraphicFramePr>
        <p:xfrm>
          <a:off x="0" y="1711217"/>
          <a:ext cx="11754035" cy="522366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1174705">
                  <a:extLst>
                    <a:ext uri="{9D8B030D-6E8A-4147-A177-3AD203B41FA5}">
                      <a16:colId xmlns:a16="http://schemas.microsoft.com/office/drawing/2014/main" val="3317350153"/>
                    </a:ext>
                  </a:extLst>
                </a:gridCol>
                <a:gridCol w="3725769">
                  <a:extLst>
                    <a:ext uri="{9D8B030D-6E8A-4147-A177-3AD203B41FA5}">
                      <a16:colId xmlns:a16="http://schemas.microsoft.com/office/drawing/2014/main" val="988900252"/>
                    </a:ext>
                  </a:extLst>
                </a:gridCol>
                <a:gridCol w="2686803">
                  <a:extLst>
                    <a:ext uri="{9D8B030D-6E8A-4147-A177-3AD203B41FA5}">
                      <a16:colId xmlns:a16="http://schemas.microsoft.com/office/drawing/2014/main" val="1697347254"/>
                    </a:ext>
                  </a:extLst>
                </a:gridCol>
                <a:gridCol w="1615768">
                  <a:extLst>
                    <a:ext uri="{9D8B030D-6E8A-4147-A177-3AD203B41FA5}">
                      <a16:colId xmlns:a16="http://schemas.microsoft.com/office/drawing/2014/main" val="2565821076"/>
                    </a:ext>
                  </a:extLst>
                </a:gridCol>
                <a:gridCol w="2550990">
                  <a:extLst>
                    <a:ext uri="{9D8B030D-6E8A-4147-A177-3AD203B41FA5}">
                      <a16:colId xmlns:a16="http://schemas.microsoft.com/office/drawing/2014/main" val="2318408667"/>
                    </a:ext>
                  </a:extLst>
                </a:gridCol>
              </a:tblGrid>
              <a:tr h="496972"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0" spc="0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</a:t>
                      </a:r>
                    </a:p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0" spc="0" baseline="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проведения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0" spc="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Название, тема</a:t>
                      </a:r>
                      <a:endParaRPr lang="ru-RU" sz="1050" b="1" kern="0" spc="0" baseline="0" dirty="0">
                        <a:solidFill>
                          <a:schemeClr val="bg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0" spc="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Для кого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0" spc="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Количество участников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50" b="1" kern="0" spc="0" baseline="0" dirty="0">
                          <a:solidFill>
                            <a:schemeClr val="bg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Активные ссылки на размещенную информацию о проведенном мероприятии в сети Интернет 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27827079"/>
                  </a:ext>
                </a:extLst>
              </a:tr>
              <a:tr h="47330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58420" algn="l">
                        <a:lnSpc>
                          <a:spcPct val="100000"/>
                        </a:lnSpc>
                        <a:spcAft>
                          <a:spcPts val="0"/>
                        </a:spcAft>
                        <a:tabLst>
                          <a:tab pos="1628775" algn="l"/>
                        </a:tabLst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Организационно-методическое, консультационное сопровождение деятельности	образовательных организаций, реализующих ДООП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 организации, реализующие ДООП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 организации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0" spc="0" baseline="0" dirty="0">
                          <a:solidFill>
                            <a:srgbClr val="0061A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https://cdodbakhchisaray.krymschool.ru/?section_id=66</a:t>
                      </a:r>
                      <a:endParaRPr lang="ru-RU" sz="1000" b="0" kern="0" spc="0" baseline="0" dirty="0">
                        <a:solidFill>
                          <a:srgbClr val="0061A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7665212"/>
                  </a:ext>
                </a:extLst>
              </a:tr>
              <a:tr h="38031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Постоянно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Мониторинги ПДО АИС Навигатор </a:t>
                      </a:r>
                      <a:endParaRPr lang="ru-RU" sz="1000" b="1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ответственных лиц АИС «Навигатор»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52организации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 Админ Бахчисарай МОЦ </a:t>
                      </a:r>
                      <a:r>
                        <a:rPr lang="en-US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Telegram Desktop\Chat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92524610"/>
                  </a:ext>
                </a:extLst>
              </a:tr>
              <a:tr h="41157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деятельности школьных театров</a:t>
                      </a:r>
                      <a:endParaRPr lang="ru-RU" sz="1000" b="1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 организации, реализующие ДООП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 организаций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0" spc="0" baseline="0" dirty="0">
                          <a:solidFill>
                            <a:srgbClr val="0061A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https://vcht.center/perechen-shkolnih-teatrov/</a:t>
                      </a:r>
                      <a:endParaRPr lang="ru-RU" sz="1000" b="0" kern="0" spc="0" baseline="0" dirty="0">
                        <a:solidFill>
                          <a:srgbClr val="0061A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41794168"/>
                  </a:ext>
                </a:extLst>
              </a:tr>
              <a:tr h="380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Мониторинги школьных музеев </a:t>
                      </a:r>
                      <a:endParaRPr lang="ru-RU" sz="1000" b="1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 организации, реализующие ДООП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 организаций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0" spc="0" baseline="0" dirty="0">
                          <a:solidFill>
                            <a:srgbClr val="006FA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https://vcht.center/museum/</a:t>
                      </a:r>
                      <a:endParaRPr lang="ru-RU" sz="1000" b="0" kern="0" spc="0" baseline="0" dirty="0">
                        <a:solidFill>
                          <a:srgbClr val="006FA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80815188"/>
                  </a:ext>
                </a:extLst>
              </a:tr>
              <a:tr h="38031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Октябрь 2024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Мониторинги родительской общественности</a:t>
                      </a:r>
                      <a:endParaRPr lang="ru-RU" sz="1000" b="1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родительской общественности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 организаций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rgbClr val="3935E3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sz="1000" b="1" kern="0" spc="0" baseline="0" dirty="0">
                          <a:solidFill>
                            <a:srgbClr val="3935E3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  <a:hlinkClick r:id="rId3"/>
                        </a:rPr>
                        <a:t>https://cdod-bakhchisaray.krymschool.ru/?section_id=29</a:t>
                      </a:r>
                      <a:r>
                        <a:rPr lang="ru-RU" sz="1000" b="1" kern="0" spc="0" baseline="0" dirty="0">
                          <a:solidFill>
                            <a:srgbClr val="3935E3"/>
                          </a:solidFill>
                          <a:highlight>
                            <a:srgbClr val="FFFFFF"/>
                          </a:highlight>
                          <a:latin typeface="Times New Roman" panose="02020603050405020304" pitchFamily="18" charset="0"/>
                        </a:rPr>
                        <a:t> 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337096"/>
                  </a:ext>
                </a:extLst>
              </a:tr>
              <a:tr h="38031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 течение года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prstClr val="black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Мониторинг Успех каждого ребенка</a:t>
                      </a:r>
                      <a:endParaRPr lang="ru-RU" sz="1000" b="1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 организации, реализующие ДООП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 организаций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 Админ Бахчисарай МОЦ </a:t>
                      </a:r>
                      <a:r>
                        <a:rPr lang="en-US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Telegram Desktop\Chat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72381074"/>
                  </a:ext>
                </a:extLst>
              </a:tr>
              <a:tr h="47330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22.03.2024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Обучающий семинар «Проведение независимой оценки качества дополнительных общеобразовательных общеразвивающих программ в 2024 году»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специалистов образовательных организаций и экспертной рабочей группы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 организация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Видеочат в группе Админ Бахчисарай МОЦ </a:t>
                      </a:r>
                      <a:r>
                        <a:rPr lang="en-US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Telegram Desktop\Chat</a:t>
                      </a: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8362096"/>
                  </a:ext>
                </a:extLst>
              </a:tr>
              <a:tr h="378646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20.06-12.07.2024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Проведение мониторинга развития доступности дополнительного образования детей за 2023 год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 организации, реализующие ДООП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 организация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0" spc="0" baseline="0" dirty="0">
                          <a:solidFill>
                            <a:srgbClr val="006FAC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https://fcsemonitor.ru/pub/2023</a:t>
                      </a:r>
                      <a:endParaRPr lang="ru-RU" sz="1000" b="0" kern="0" spc="0" baseline="0" dirty="0">
                        <a:solidFill>
                          <a:srgbClr val="006FAC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91826526"/>
                  </a:ext>
                </a:extLst>
              </a:tr>
              <a:tr h="380317"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Октябрь2024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Организация и проведение информационной кампании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1" kern="0" spc="0" baseline="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Образовательные  организации, реализующие ДООП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 организаций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0" spc="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https://cdod</a:t>
                      </a:r>
                      <a:r>
                        <a:rPr lang="ru-RU" sz="1000" b="0" kern="0" spc="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1000" b="0" kern="0" spc="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bakhchisaray.krymschool.ru/?</a:t>
                      </a:r>
                      <a:r>
                        <a:rPr lang="en-US" sz="1000" b="0" kern="0" spc="0" baseline="0" dirty="0" err="1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section_id</a:t>
                      </a:r>
                      <a:r>
                        <a:rPr lang="en-US" sz="1000" b="0" kern="0" spc="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=73</a:t>
                      </a:r>
                      <a:endParaRPr lang="ru-RU" sz="1000" b="0" kern="0" spc="0" baseline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84710584"/>
                  </a:ext>
                </a:extLst>
              </a:tr>
              <a:tr h="63107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kern="0" spc="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31.10.2024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kern="0" spc="0" baseline="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Семинар-совещание  по вопросам «Методические рекомендации по составлению ДО» и «Охват детей дополнительным образованием организациями Бахчисарайского района»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1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Для ответственных лиц за работу АИС «Навигатор» в образовательных учреждениях </a:t>
                      </a:r>
                      <a:endParaRPr lang="ru-RU" sz="1000" b="0" kern="0" spc="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1000" b="0" kern="0" spc="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51 участник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0" spc="0" baseline="0" dirty="0">
                          <a:solidFill>
                            <a:srgbClr val="0070C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https://cdod-bakhchisaray.krymschool.ru/news-svc/item?id=777008&amp;lang=ru&amp;type=news&amp;site_type=school</a:t>
                      </a:r>
                      <a:endParaRPr lang="ru-RU" sz="1000" b="0" kern="0" spc="0" baseline="0" dirty="0">
                        <a:solidFill>
                          <a:srgbClr val="0070C0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56898475"/>
                  </a:ext>
                </a:extLst>
              </a:tr>
              <a:tr h="380317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200" kern="900" baseline="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27-28.11.2024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Участие в </a:t>
                      </a:r>
                      <a:r>
                        <a:rPr lang="en-US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XI</a:t>
                      </a: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Всероссийском совещании работников сферы дополнительного образования детей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ru-RU" sz="1000" b="1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Педагогические работники сферы дополнительного образования детей.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ru-RU" sz="10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 участник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800"/>
                        </a:spcAft>
                      </a:pPr>
                      <a:r>
                        <a:rPr lang="en-US" sz="1000" b="0" dirty="0">
                          <a:solidFill>
                            <a:srgbClr val="0061AF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https://events.vcht.ru/event/congress-dod-2024</a:t>
                      </a:r>
                      <a:endParaRPr lang="ru-RU" sz="1000" b="0" dirty="0">
                        <a:solidFill>
                          <a:srgbClr val="0061AF"/>
                        </a:solidFill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638812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08747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43A33AC-95AA-6AFA-DAB3-38B6B9A4E7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" y="0"/>
            <a:ext cx="12192000" cy="6858000"/>
          </a:xfrm>
          <a:prstGeom prst="rect">
            <a:avLst/>
          </a:prstGeom>
        </p:spPr>
      </p:pic>
      <p:graphicFrame>
        <p:nvGraphicFramePr>
          <p:cNvPr id="33" name="Диаграмма 32">
            <a:extLst>
              <a:ext uri="{FF2B5EF4-FFF2-40B4-BE49-F238E27FC236}">
                <a16:creationId xmlns:a16="http://schemas.microsoft.com/office/drawing/2014/main" id="{25E31E82-D789-BD1A-AC29-925CB162379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2684340"/>
              </p:ext>
            </p:extLst>
          </p:nvPr>
        </p:nvGraphicFramePr>
        <p:xfrm>
          <a:off x="544749" y="1676400"/>
          <a:ext cx="6382533" cy="4591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3F06C9C6-2421-66A3-1739-98E5B0813BE6}"/>
              </a:ext>
            </a:extLst>
          </p:cNvPr>
          <p:cNvSpPr txBox="1">
            <a:spLocks/>
          </p:cNvSpPr>
          <p:nvPr/>
        </p:nvSpPr>
        <p:spPr>
          <a:xfrm>
            <a:off x="2327340" y="590160"/>
            <a:ext cx="7537315" cy="78646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Численность педагогов дополнительного образования детей </a:t>
            </a:r>
          </a:p>
          <a:p>
            <a:pPr algn="ctr"/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Бахчисарайском районе Республики Крым по данным ЕАИС ДО 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5059B87-2553-27FE-4E90-BF822A6BCDA8}"/>
              </a:ext>
            </a:extLst>
          </p:cNvPr>
          <p:cNvSpPr txBox="1"/>
          <p:nvPr/>
        </p:nvSpPr>
        <p:spPr>
          <a:xfrm>
            <a:off x="8109035" y="1976524"/>
            <a:ext cx="1755619" cy="523220"/>
          </a:xfrm>
          <a:prstGeom prst="rect">
            <a:avLst/>
          </a:prstGeom>
          <a:effectLst>
            <a:outerShdw blurRad="57150" dist="19050" dir="5400000" algn="ctr" rotWithShape="0">
              <a:srgbClr val="000000">
                <a:alpha val="63000"/>
              </a:srgbClr>
            </a:outerShdw>
            <a:reflection blurRad="6350" stA="50000" endA="300" endPos="55500" dist="508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108чел.</a:t>
            </a:r>
          </a:p>
        </p:txBody>
      </p:sp>
      <p:sp>
        <p:nvSpPr>
          <p:cNvPr id="28" name="Стрелка: вниз 27">
            <a:extLst>
              <a:ext uri="{FF2B5EF4-FFF2-40B4-BE49-F238E27FC236}">
                <a16:creationId xmlns:a16="http://schemas.microsoft.com/office/drawing/2014/main" id="{EED67DFA-26DD-54AE-74D1-997BAA26E7E3}"/>
              </a:ext>
            </a:extLst>
          </p:cNvPr>
          <p:cNvSpPr/>
          <p:nvPr/>
        </p:nvSpPr>
        <p:spPr>
          <a:xfrm>
            <a:off x="8564052" y="1450581"/>
            <a:ext cx="256030" cy="42236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850C86A-5312-1FCD-4DD2-974251B379ED}"/>
              </a:ext>
            </a:extLst>
          </p:cNvPr>
          <p:cNvSpPr txBox="1"/>
          <p:nvPr/>
        </p:nvSpPr>
        <p:spPr>
          <a:xfrm>
            <a:off x="389181" y="2290984"/>
            <a:ext cx="31293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>
                <a:latin typeface="Times New Roman" panose="02020603050405020304" pitchFamily="18" charset="0"/>
              </a:rPr>
              <a:t>	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AD14869-345C-019A-81E4-037B09F3B5C8}"/>
              </a:ext>
            </a:extLst>
          </p:cNvPr>
          <p:cNvSpPr txBox="1"/>
          <p:nvPr/>
        </p:nvSpPr>
        <p:spPr>
          <a:xfrm>
            <a:off x="5238165" y="4546362"/>
            <a:ext cx="1493375" cy="461665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dirty="0"/>
              <a:t>- </a:t>
            </a:r>
            <a:r>
              <a:rPr lang="ru-RU" sz="2400" b="1" dirty="0"/>
              <a:t>92 чел.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049C36C-EA5F-3199-AD94-3CEE555775EC}"/>
              </a:ext>
            </a:extLst>
          </p:cNvPr>
          <p:cNvSpPr txBox="1"/>
          <p:nvPr/>
        </p:nvSpPr>
        <p:spPr>
          <a:xfrm>
            <a:off x="1613531" y="2629538"/>
            <a:ext cx="1427618" cy="51077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/>
              <a:t>16 чел.-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90163524-0C65-4781-8195-B1321FCA7B92}"/>
              </a:ext>
            </a:extLst>
          </p:cNvPr>
          <p:cNvSpPr/>
          <p:nvPr/>
        </p:nvSpPr>
        <p:spPr>
          <a:xfrm>
            <a:off x="6814269" y="2873458"/>
            <a:ext cx="5101922" cy="1034147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Часть педагогических кадров прошла курсы повышения квалификации в 2024 году </a:t>
            </a: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 профессиональную переподготовку </a:t>
            </a:r>
          </a:p>
          <a:p>
            <a:pPr indent="449580"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дополнительному образованию- </a:t>
            </a:r>
            <a:r>
              <a:rPr lang="ru-RU" sz="20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</a:t>
            </a:r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   чел</a:t>
            </a: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4750B13-B41C-4F23-9B70-590E54DA08A3}"/>
              </a:ext>
            </a:extLst>
          </p:cNvPr>
          <p:cNvSpPr/>
          <p:nvPr/>
        </p:nvSpPr>
        <p:spPr>
          <a:xfrm>
            <a:off x="7088957" y="4011184"/>
            <a:ext cx="4827233" cy="99263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Направлены заявки на прохождение курсов повышения квалификации в 2025 году</a:t>
            </a:r>
          </a:p>
          <a:p>
            <a:pPr algn="ctr"/>
            <a:r>
              <a:rPr lang="ru-RU" sz="1400" b="1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 дополнительному образованию – </a:t>
            </a:r>
            <a:r>
              <a:rPr lang="ru-RU" sz="1400" b="1" dirty="0">
                <a:solidFill>
                  <a:srgbClr val="DE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0 чел.</a:t>
            </a:r>
            <a:endParaRPr lang="ru-RU" sz="1400" b="1" dirty="0">
              <a:solidFill>
                <a:srgbClr val="DE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4C90B3AE-B123-45D3-AE1F-9DE32B37EE95}"/>
              </a:ext>
            </a:extLst>
          </p:cNvPr>
          <p:cNvSpPr/>
          <p:nvPr/>
        </p:nvSpPr>
        <p:spPr>
          <a:xfrm>
            <a:off x="6927282" y="5185368"/>
            <a:ext cx="5103041" cy="13822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Участие в конкурсах </a:t>
            </a:r>
            <a:r>
              <a:rPr 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проф.мастерства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чел.</a:t>
            </a:r>
          </a:p>
          <a:p>
            <a:pPr algn="ctr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(«Сердце отдаю детям», «Конкурс ДОП, реализуемых в рамках Федерального проекта «Успех каждого ребенка»», «Образовательный Олимп»)</a:t>
            </a:r>
          </a:p>
        </p:txBody>
      </p:sp>
    </p:spTree>
    <p:extLst>
      <p:ext uri="{BB962C8B-B14F-4D97-AF65-F5344CB8AC3E}">
        <p14:creationId xmlns:p14="http://schemas.microsoft.com/office/powerpoint/2010/main" val="14606930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5F44EBF-C4DB-769E-031F-687D26F638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021"/>
            <a:ext cx="12192000" cy="68580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5E75BB4-7A3E-EEB5-CC17-D1995C00280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7795" y="278597"/>
            <a:ext cx="4661949" cy="63643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84309F-2DC5-9142-1392-AAB02C968DE0}"/>
              </a:ext>
            </a:extLst>
          </p:cNvPr>
          <p:cNvSpPr txBox="1"/>
          <p:nvPr/>
        </p:nvSpPr>
        <p:spPr>
          <a:xfrm>
            <a:off x="416141" y="307372"/>
            <a:ext cx="3129316" cy="5788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Опросы, анкетирование  для родителей и обучающихся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0502D4-AA96-15B4-C680-7D2800B769C4}"/>
              </a:ext>
            </a:extLst>
          </p:cNvPr>
          <p:cNvSpPr txBox="1"/>
          <p:nvPr/>
        </p:nvSpPr>
        <p:spPr>
          <a:xfrm>
            <a:off x="1321166" y="3833437"/>
            <a:ext cx="3129316" cy="578882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Конкурсные программы для обучающихся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FF7EBA-7EBC-27B3-7672-3322FC021908}"/>
              </a:ext>
            </a:extLst>
          </p:cNvPr>
          <p:cNvSpPr txBox="1"/>
          <p:nvPr/>
        </p:nvSpPr>
        <p:spPr>
          <a:xfrm>
            <a:off x="6218769" y="1869371"/>
            <a:ext cx="5841125" cy="45550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b="0" i="0" u="none" strike="noStrike" dirty="0">
                <a:solidFill>
                  <a:srgbClr val="FF0000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</a:rPr>
              <a:t>Информационная работа с родителями проводится по принципу сотрудничества, а именно:</a:t>
            </a:r>
          </a:p>
          <a:p>
            <a:pPr algn="ctr"/>
            <a:endParaRPr lang="ru-RU" sz="1600" b="0" i="0" u="none" strike="noStrike" dirty="0">
              <a:solidFill>
                <a:srgbClr val="FF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400" b="1" dirty="0">
                <a:solidFill>
                  <a:srgbClr val="241FDF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Проводятся консультации родителей  в телефонном режиме а также при личном посещении по вопросам:</a:t>
            </a:r>
          </a:p>
          <a:p>
            <a:pPr marL="285750" indent="-285750" algn="ctr">
              <a:buFontTx/>
              <a:buChar char="-"/>
            </a:pPr>
            <a:endParaRPr lang="ru-RU" sz="1400" b="1" dirty="0">
              <a:solidFill>
                <a:srgbClr val="241FDF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r>
              <a:rPr lang="ru-RU" sz="1400" b="1" dirty="0">
                <a:solidFill>
                  <a:srgbClr val="0070C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Регистрация в АИС «Навигатор ДО РК».,</a:t>
            </a:r>
          </a:p>
          <a:p>
            <a:pPr marL="285750" indent="-285750" algn="l">
              <a:buFontTx/>
              <a:buChar char="-"/>
            </a:pPr>
            <a:r>
              <a:rPr lang="ru-RU" sz="1400" b="1" dirty="0">
                <a:solidFill>
                  <a:srgbClr val="0070C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Восстановление пароля.,</a:t>
            </a:r>
          </a:p>
          <a:p>
            <a:pPr marL="285750" indent="-285750" algn="l">
              <a:buFontTx/>
              <a:buChar char="-"/>
            </a:pPr>
            <a:r>
              <a:rPr lang="ru-RU" sz="1400" b="1" dirty="0">
                <a:solidFill>
                  <a:srgbClr val="0070C0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Как записаться на программу в АИС «Навигатор ДО РК»  и др.</a:t>
            </a:r>
          </a:p>
          <a:p>
            <a:pPr algn="l"/>
            <a:endParaRPr lang="ru-RU" sz="1400" b="1" dirty="0">
              <a:solidFill>
                <a:srgbClr val="0070C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285750" indent="-285750" algn="ctr">
              <a:buFontTx/>
              <a:buChar char="-"/>
            </a:pPr>
            <a:r>
              <a:rPr lang="ru-RU" sz="1400" b="1" dirty="0">
                <a:solidFill>
                  <a:srgbClr val="3935E3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  С целью информационного взаимодействия на сайте Муниципального опорного центра </a:t>
            </a:r>
            <a:r>
              <a:rPr lang="en-US" sz="1400" b="1" dirty="0">
                <a:solidFill>
                  <a:srgbClr val="3935E3"/>
                </a:solidFill>
                <a:highlight>
                  <a:srgbClr val="FFFFFF"/>
                </a:highlight>
                <a:latin typeface="Times New Roman" panose="02020603050405020304" pitchFamily="18" charset="0"/>
                <a:hlinkClick r:id="rId4"/>
              </a:rPr>
              <a:t>https://cdod-bakhchisaray.krymschool.ru/?section_id=29</a:t>
            </a:r>
            <a:r>
              <a:rPr lang="ru-RU" sz="1400" b="1" dirty="0">
                <a:solidFill>
                  <a:srgbClr val="3935E3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 размещена актуальная информация:</a:t>
            </a:r>
          </a:p>
          <a:p>
            <a:pPr marL="285750" indent="-285750">
              <a:buFontTx/>
              <a:buChar char="-"/>
            </a:pPr>
            <a:r>
              <a:rPr lang="ru-RU" sz="1400" b="1" dirty="0">
                <a:solidFill>
                  <a:srgbClr val="3935E3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Ссылки для родителей на краткосрочные программы летних площадок.,</a:t>
            </a:r>
          </a:p>
          <a:p>
            <a:pPr marL="285750" indent="-285750">
              <a:buFontTx/>
              <a:buChar char="-"/>
            </a:pPr>
            <a:r>
              <a:rPr lang="ru-RU" sz="1400" b="1" dirty="0">
                <a:solidFill>
                  <a:srgbClr val="3935E3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График начала приемной кампании в учреждениях, реализующих программы дополнительного образования,</a:t>
            </a:r>
          </a:p>
          <a:p>
            <a:pPr marL="285750" indent="-285750">
              <a:buFontTx/>
              <a:buChar char="-"/>
            </a:pPr>
            <a:r>
              <a:rPr lang="ru-RU" sz="1400" b="1" dirty="0">
                <a:solidFill>
                  <a:srgbClr val="3935E3"/>
                </a:solidFill>
                <a:highlight>
                  <a:srgbClr val="FFFFFF"/>
                </a:highlight>
                <a:latin typeface="Times New Roman" panose="02020603050405020304" pitchFamily="18" charset="0"/>
              </a:rPr>
              <a:t>Отчетная и другая актуальная для родителей  информация</a:t>
            </a:r>
            <a:endParaRPr lang="ru-RU" sz="1800" dirty="0">
              <a:solidFill>
                <a:srgbClr val="000000"/>
              </a:solidFill>
              <a:highlight>
                <a:srgbClr val="FFFFFF"/>
              </a:highlight>
              <a:latin typeface="Times New Roman" panose="02020603050405020304" pitchFamily="18" charset="0"/>
            </a:endParaRPr>
          </a:p>
          <a:p>
            <a:pPr marL="285750" indent="-285750" algn="l">
              <a:buFontTx/>
              <a:buChar char="-"/>
            </a:pPr>
            <a:endParaRPr lang="ru-RU" sz="1800" b="0" i="0" dirty="0">
              <a:solidFill>
                <a:srgbClr val="000000"/>
              </a:solidFill>
              <a:effectLst/>
              <a:highlight>
                <a:srgbClr val="FFFFFF"/>
              </a:highlight>
              <a:latin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9D4C8D-CE53-6F12-3691-70DC908BEF3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07"/>
          <a:stretch/>
        </p:blipFill>
        <p:spPr>
          <a:xfrm>
            <a:off x="199248" y="4698291"/>
            <a:ext cx="1084370" cy="197579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A8E8FFBA-12CE-69C0-D353-D06E7608678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83"/>
          <a:stretch/>
        </p:blipFill>
        <p:spPr>
          <a:xfrm>
            <a:off x="2230789" y="973939"/>
            <a:ext cx="1357626" cy="236278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9ACEE52-423D-4C3E-DAF3-B3F703CBA2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363" y="886254"/>
            <a:ext cx="1518088" cy="15180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7C7CE42-9C5C-ADDC-D300-1E378120170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52872"/>
            <a:ext cx="2044541" cy="153340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8997F9D-5B27-5F96-A687-FFD0B6E9D18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785" y="1352256"/>
            <a:ext cx="2748984" cy="206173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CA273EE2-75B9-11FD-433A-0490C4DB02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2118" y="4265948"/>
            <a:ext cx="2299658" cy="153340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73F4391-6522-BB29-D483-3B96191DFA0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57"/>
          <a:stretch/>
        </p:blipFill>
        <p:spPr>
          <a:xfrm>
            <a:off x="1377063" y="4569382"/>
            <a:ext cx="1074530" cy="206173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64AD3CC-1029-2745-F05A-46713D321FD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5" b="6279"/>
          <a:stretch/>
        </p:blipFill>
        <p:spPr>
          <a:xfrm>
            <a:off x="2589094" y="4617960"/>
            <a:ext cx="1074530" cy="19875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E88C5594-0D08-CC98-6223-77327DDC7D8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221" y="5643200"/>
            <a:ext cx="1701654" cy="127291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36181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7DCA3ED-FC40-8C91-6142-3716A96FC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31DD37CD-14E1-11CD-8703-180F2C6FACD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7492343"/>
              </p:ext>
            </p:extLst>
          </p:nvPr>
        </p:nvGraphicFramePr>
        <p:xfrm>
          <a:off x="323850" y="428625"/>
          <a:ext cx="11696700" cy="63055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30015D2-E439-7CDA-8346-812576BD46D0}"/>
              </a:ext>
            </a:extLst>
          </p:cNvPr>
          <p:cNvSpPr txBox="1"/>
          <p:nvPr/>
        </p:nvSpPr>
        <p:spPr>
          <a:xfrm>
            <a:off x="4271900" y="224313"/>
            <a:ext cx="3439442" cy="408623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Планируемые результаты</a:t>
            </a:r>
          </a:p>
        </p:txBody>
      </p:sp>
    </p:spTree>
    <p:extLst>
      <p:ext uri="{BB962C8B-B14F-4D97-AF65-F5344CB8AC3E}">
        <p14:creationId xmlns:p14="http://schemas.microsoft.com/office/powerpoint/2010/main" val="103276634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7737CA7-8D25-A198-1659-038ABF05F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045" y="1256716"/>
            <a:ext cx="7169517" cy="462726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1EA0E9-37E9-8B24-D9E1-6A288A9E48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484309F-2DC5-9142-1392-AAB02C968DE0}"/>
              </a:ext>
            </a:extLst>
          </p:cNvPr>
          <p:cNvSpPr txBox="1"/>
          <p:nvPr/>
        </p:nvSpPr>
        <p:spPr>
          <a:xfrm>
            <a:off x="8637972" y="1247312"/>
            <a:ext cx="18643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7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Муниципальный опорный центр</a:t>
            </a:r>
          </a:p>
          <a:p>
            <a:pPr algn="just"/>
            <a:r>
              <a:rPr lang="ru-RU" sz="7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Бахчисарайского района Республики Крым</a:t>
            </a:r>
            <a:r>
              <a:rPr lang="ru-RU" sz="70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ru-RU" sz="700" dirty="0">
              <a:latin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48B70EE-0CB0-B9D1-6585-8C677A23A7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35156" y="453288"/>
            <a:ext cx="803428" cy="803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63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52724C4-8985-3325-B4CF-DF8AE3578B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A296FB5-6262-9136-D0CF-0D616275FC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6EDF407-E3F4-D0F0-2113-4728F87E4C8C}"/>
              </a:ext>
            </a:extLst>
          </p:cNvPr>
          <p:cNvSpPr txBox="1"/>
          <p:nvPr/>
        </p:nvSpPr>
        <p:spPr>
          <a:xfrm>
            <a:off x="1271083" y="729496"/>
            <a:ext cx="9013567" cy="1123712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Росстата на декабрь 2024 г. </a:t>
            </a:r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в муниципальном образовании Республики Крым общая численность детей в возрасте от 5 до 18 лет составляет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43D76C-99BC-A023-D864-64B674DB56F5}"/>
              </a:ext>
            </a:extLst>
          </p:cNvPr>
          <p:cNvSpPr txBox="1"/>
          <p:nvPr/>
        </p:nvSpPr>
        <p:spPr>
          <a:xfrm>
            <a:off x="2142415" y="3817878"/>
            <a:ext cx="7270899" cy="783193"/>
          </a:xfrm>
          <a:prstGeom prst="roundRect">
            <a:avLst/>
          </a:prstGeom>
          <a:ln>
            <a:noFill/>
          </a:ln>
          <a:effectLst>
            <a:reflection blurRad="6350" stA="50000" endA="275" endPos="40000" dist="1016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АИС «Навигатор ДО РК» охват детей в возрасте от 5 до 18 лет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F61F94-E9C7-63A7-2CE6-28F632D792CA}"/>
              </a:ext>
            </a:extLst>
          </p:cNvPr>
          <p:cNvSpPr txBox="1"/>
          <p:nvPr/>
        </p:nvSpPr>
        <p:spPr>
          <a:xfrm>
            <a:off x="4850296" y="2798064"/>
            <a:ext cx="2007704" cy="51077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16 338 чел.</a:t>
            </a:r>
          </a:p>
        </p:txBody>
      </p:sp>
      <p:sp>
        <p:nvSpPr>
          <p:cNvPr id="13" name="Стрелка: вниз 12">
            <a:extLst>
              <a:ext uri="{FF2B5EF4-FFF2-40B4-BE49-F238E27FC236}">
                <a16:creationId xmlns:a16="http://schemas.microsoft.com/office/drawing/2014/main" id="{66A41867-4312-578A-60A1-787A1656C120}"/>
              </a:ext>
            </a:extLst>
          </p:cNvPr>
          <p:cNvSpPr/>
          <p:nvPr/>
        </p:nvSpPr>
        <p:spPr>
          <a:xfrm>
            <a:off x="5649850" y="2047382"/>
            <a:ext cx="256030" cy="750682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19E0E6-C9F0-46CA-BE43-5E5E3B0F16C1}"/>
              </a:ext>
            </a:extLst>
          </p:cNvPr>
          <p:cNvSpPr txBox="1"/>
          <p:nvPr/>
        </p:nvSpPr>
        <p:spPr>
          <a:xfrm>
            <a:off x="4767309" y="5354903"/>
            <a:ext cx="1793757" cy="510778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13 789чел.</a:t>
            </a:r>
          </a:p>
        </p:txBody>
      </p:sp>
      <p:sp>
        <p:nvSpPr>
          <p:cNvPr id="15" name="Стрелка: вниз 14">
            <a:extLst>
              <a:ext uri="{FF2B5EF4-FFF2-40B4-BE49-F238E27FC236}">
                <a16:creationId xmlns:a16="http://schemas.microsoft.com/office/drawing/2014/main" id="{DD3207FF-F56E-4F1B-2CAD-6C9EFCD7020D}"/>
              </a:ext>
            </a:extLst>
          </p:cNvPr>
          <p:cNvSpPr/>
          <p:nvPr/>
        </p:nvSpPr>
        <p:spPr>
          <a:xfrm>
            <a:off x="5649850" y="4797576"/>
            <a:ext cx="256030" cy="422446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89D6B0-1FAD-D466-9803-22EE7C35D4FE}"/>
              </a:ext>
            </a:extLst>
          </p:cNvPr>
          <p:cNvSpPr txBox="1"/>
          <p:nvPr/>
        </p:nvSpPr>
        <p:spPr>
          <a:xfrm>
            <a:off x="7653538" y="5416527"/>
            <a:ext cx="1995614" cy="40862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84,4 </a:t>
            </a:r>
            <a:r>
              <a:rPr lang="ru-RU" sz="1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 (2024 г.)</a:t>
            </a:r>
            <a:endParaRPr lang="ru-RU" sz="18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Стрелка: вниз 17">
            <a:extLst>
              <a:ext uri="{FF2B5EF4-FFF2-40B4-BE49-F238E27FC236}">
                <a16:creationId xmlns:a16="http://schemas.microsoft.com/office/drawing/2014/main" id="{A39326A9-F0B6-DF92-60FC-82C0672D6AF4}"/>
              </a:ext>
            </a:extLst>
          </p:cNvPr>
          <p:cNvSpPr/>
          <p:nvPr/>
        </p:nvSpPr>
        <p:spPr>
          <a:xfrm rot="16200000">
            <a:off x="7039053" y="5311772"/>
            <a:ext cx="256030" cy="618136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346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5382E4-12AB-0432-C29D-855FE1002E04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38D3CD-327E-33F2-EB52-B8972D8321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CC0C5A4-D3CA-0D63-5DEE-F85CDB009B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728"/>
            <a:ext cx="12192000" cy="6858000"/>
          </a:xfrm>
          <a:prstGeom prst="rect">
            <a:avLst/>
          </a:prstGeom>
        </p:spPr>
      </p:pic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BC3D557-26A1-3117-584F-8B3E7DAA5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12296" y="296723"/>
            <a:ext cx="5944115" cy="847417"/>
          </a:xfrm>
          <a:prstGeom prst="rect">
            <a:avLst/>
          </a:prstGeom>
        </p:spPr>
      </p:pic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84ABB77F-7061-D342-8A5F-163B35EC5D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94076392"/>
              </p:ext>
            </p:extLst>
          </p:nvPr>
        </p:nvGraphicFramePr>
        <p:xfrm>
          <a:off x="6849950" y="2624819"/>
          <a:ext cx="4687120" cy="4080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D14AF0A2-BD2F-AEDE-3632-CD48CD93C5D4}"/>
              </a:ext>
            </a:extLst>
          </p:cNvPr>
          <p:cNvSpPr txBox="1"/>
          <p:nvPr/>
        </p:nvSpPr>
        <p:spPr>
          <a:xfrm>
            <a:off x="2998490" y="1164151"/>
            <a:ext cx="465419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АИС «Навигатор ДО РК»</a:t>
            </a:r>
          </a:p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декабрь 2024 г.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РЕЕСТР ПРОГРАММ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трелка: вниз 10">
            <a:extLst>
              <a:ext uri="{FF2B5EF4-FFF2-40B4-BE49-F238E27FC236}">
                <a16:creationId xmlns:a16="http://schemas.microsoft.com/office/drawing/2014/main" id="{AF450447-7EC3-7A9D-D263-D85A7B37A1E3}"/>
              </a:ext>
            </a:extLst>
          </p:cNvPr>
          <p:cNvSpPr/>
          <p:nvPr/>
        </p:nvSpPr>
        <p:spPr>
          <a:xfrm rot="16200000">
            <a:off x="7239324" y="1025920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E1568CC-9E15-5300-E95B-14E40522D57D}"/>
              </a:ext>
            </a:extLst>
          </p:cNvPr>
          <p:cNvSpPr txBox="1"/>
          <p:nvPr/>
        </p:nvSpPr>
        <p:spPr>
          <a:xfrm>
            <a:off x="8037586" y="1226401"/>
            <a:ext cx="744444" cy="408623"/>
          </a:xfrm>
          <a:prstGeom prst="round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310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67D07F4-A164-A70F-6AF9-C83E857EFE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8" y="1813505"/>
            <a:ext cx="542967" cy="542967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9577FA7-4AB2-B748-5741-3258648DBBE3}"/>
              </a:ext>
            </a:extLst>
          </p:cNvPr>
          <p:cNvSpPr txBox="1"/>
          <p:nvPr/>
        </p:nvSpPr>
        <p:spPr>
          <a:xfrm>
            <a:off x="1659595" y="1906836"/>
            <a:ext cx="17349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Художественная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C98127CF-8FB4-D073-395B-4E75A91033A7}"/>
              </a:ext>
            </a:extLst>
          </p:cNvPr>
          <p:cNvSpPr/>
          <p:nvPr/>
        </p:nvSpPr>
        <p:spPr>
          <a:xfrm rot="16200000">
            <a:off x="4181401" y="2390549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070C527-5C08-F0A9-1612-79A2081ACF25}"/>
              </a:ext>
            </a:extLst>
          </p:cNvPr>
          <p:cNvSpPr txBox="1"/>
          <p:nvPr/>
        </p:nvSpPr>
        <p:spPr>
          <a:xfrm>
            <a:off x="5040998" y="1846221"/>
            <a:ext cx="744444" cy="408623"/>
          </a:xfrm>
          <a:prstGeom prst="roundRect">
            <a:avLst/>
          </a:prstGeom>
          <a:solidFill>
            <a:srgbClr val="CC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81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5DBE1C29-8777-1503-3070-C9280B5186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8" y="2548406"/>
            <a:ext cx="542967" cy="542967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78E0BCE1-A20A-722D-FAA7-7D4E70F7C075}"/>
              </a:ext>
            </a:extLst>
          </p:cNvPr>
          <p:cNvSpPr txBox="1"/>
          <p:nvPr/>
        </p:nvSpPr>
        <p:spPr>
          <a:xfrm>
            <a:off x="1677320" y="2521779"/>
            <a:ext cx="17349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Социально-гуманитарная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Стрелка: вниз 21">
            <a:extLst>
              <a:ext uri="{FF2B5EF4-FFF2-40B4-BE49-F238E27FC236}">
                <a16:creationId xmlns:a16="http://schemas.microsoft.com/office/drawing/2014/main" id="{54B6A54C-63F6-7898-5F7D-244E374706ED}"/>
              </a:ext>
            </a:extLst>
          </p:cNvPr>
          <p:cNvSpPr/>
          <p:nvPr/>
        </p:nvSpPr>
        <p:spPr>
          <a:xfrm rot="16200000">
            <a:off x="4189342" y="1685135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DF1BC95-0694-6E69-6D6E-1BF5DBF50092}"/>
              </a:ext>
            </a:extLst>
          </p:cNvPr>
          <p:cNvSpPr txBox="1"/>
          <p:nvPr/>
        </p:nvSpPr>
        <p:spPr>
          <a:xfrm>
            <a:off x="5040998" y="2568988"/>
            <a:ext cx="744444" cy="408623"/>
          </a:xfrm>
          <a:prstGeom prst="roundRect">
            <a:avLst/>
          </a:prstGeom>
          <a:solidFill>
            <a:srgbClr val="CC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E2ACB46F-0195-E76F-3460-A09A63020C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7" y="3321239"/>
            <a:ext cx="542967" cy="542967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D22D133-F2E9-7E6E-5F3F-6D8C63AC221A}"/>
              </a:ext>
            </a:extLst>
          </p:cNvPr>
          <p:cNvSpPr txBox="1"/>
          <p:nvPr/>
        </p:nvSpPr>
        <p:spPr>
          <a:xfrm>
            <a:off x="1677320" y="3331113"/>
            <a:ext cx="17349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Физкультурно-спортивная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Стрелка: вниз 27">
            <a:extLst>
              <a:ext uri="{FF2B5EF4-FFF2-40B4-BE49-F238E27FC236}">
                <a16:creationId xmlns:a16="http://schemas.microsoft.com/office/drawing/2014/main" id="{6F78F921-48FA-F690-4570-EDB1A1A8C7B4}"/>
              </a:ext>
            </a:extLst>
          </p:cNvPr>
          <p:cNvSpPr/>
          <p:nvPr/>
        </p:nvSpPr>
        <p:spPr>
          <a:xfrm rot="16200000">
            <a:off x="4181401" y="3252508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624EE6E-D332-22E2-412B-B7BE5FFDEF89}"/>
              </a:ext>
            </a:extLst>
          </p:cNvPr>
          <p:cNvSpPr txBox="1"/>
          <p:nvPr/>
        </p:nvSpPr>
        <p:spPr>
          <a:xfrm>
            <a:off x="5040998" y="3399493"/>
            <a:ext cx="744444" cy="408623"/>
          </a:xfrm>
          <a:prstGeom prst="roundRect">
            <a:avLst/>
          </a:prstGeom>
          <a:solidFill>
            <a:srgbClr val="CC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57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94B6867-915B-0F18-61C7-5B0DDD1C795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8" y="4035100"/>
            <a:ext cx="542967" cy="54296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01B1950-4997-1D59-9066-1FBC008C99FD}"/>
              </a:ext>
            </a:extLst>
          </p:cNvPr>
          <p:cNvSpPr txBox="1"/>
          <p:nvPr/>
        </p:nvSpPr>
        <p:spPr>
          <a:xfrm>
            <a:off x="1659595" y="4115867"/>
            <a:ext cx="20454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Естественнонаучная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Стрелка: вниз 32">
            <a:extLst>
              <a:ext uri="{FF2B5EF4-FFF2-40B4-BE49-F238E27FC236}">
                <a16:creationId xmlns:a16="http://schemas.microsoft.com/office/drawing/2014/main" id="{E5A28BE4-35C9-01E1-12CF-970D3A8C3EFD}"/>
              </a:ext>
            </a:extLst>
          </p:cNvPr>
          <p:cNvSpPr/>
          <p:nvPr/>
        </p:nvSpPr>
        <p:spPr>
          <a:xfrm rot="16200000">
            <a:off x="4176939" y="3877020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295C5A17-63DC-36B3-CE01-810FD09B748D}"/>
              </a:ext>
            </a:extLst>
          </p:cNvPr>
          <p:cNvSpPr txBox="1"/>
          <p:nvPr/>
        </p:nvSpPr>
        <p:spPr>
          <a:xfrm>
            <a:off x="5040998" y="4075798"/>
            <a:ext cx="744444" cy="408623"/>
          </a:xfrm>
          <a:prstGeom prst="roundRect">
            <a:avLst/>
          </a:prstGeom>
          <a:solidFill>
            <a:srgbClr val="CC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</a:t>
            </a: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3D1866F0-A71F-E113-DEC3-152FA21E91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7" y="4879332"/>
            <a:ext cx="542967" cy="542967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CBE02336-6BEE-A77F-2D57-DB7A171E4A19}"/>
              </a:ext>
            </a:extLst>
          </p:cNvPr>
          <p:cNvSpPr txBox="1"/>
          <p:nvPr/>
        </p:nvSpPr>
        <p:spPr>
          <a:xfrm>
            <a:off x="1659594" y="4996926"/>
            <a:ext cx="204541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Техническая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Стрелка: вниз 37">
            <a:extLst>
              <a:ext uri="{FF2B5EF4-FFF2-40B4-BE49-F238E27FC236}">
                <a16:creationId xmlns:a16="http://schemas.microsoft.com/office/drawing/2014/main" id="{1D33D904-D8E6-99D0-48C0-FAE28A635F1D}"/>
              </a:ext>
            </a:extLst>
          </p:cNvPr>
          <p:cNvSpPr/>
          <p:nvPr/>
        </p:nvSpPr>
        <p:spPr>
          <a:xfrm rot="16200000">
            <a:off x="4176939" y="4761691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D3857D0-7AEF-6B79-1CD5-FAB713AA41D3}"/>
              </a:ext>
            </a:extLst>
          </p:cNvPr>
          <p:cNvSpPr txBox="1"/>
          <p:nvPr/>
        </p:nvSpPr>
        <p:spPr>
          <a:xfrm>
            <a:off x="5049599" y="4896080"/>
            <a:ext cx="744444" cy="408623"/>
          </a:xfrm>
          <a:prstGeom prst="roundRect">
            <a:avLst/>
          </a:prstGeom>
          <a:solidFill>
            <a:srgbClr val="CC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7508535-0C86-3F8B-6914-4B44E65D9F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326" y="5677711"/>
            <a:ext cx="542967" cy="542967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0DEF3BCF-BBF6-0DD9-18A4-BCD71C97C58F}"/>
              </a:ext>
            </a:extLst>
          </p:cNvPr>
          <p:cNvSpPr txBox="1"/>
          <p:nvPr/>
        </p:nvSpPr>
        <p:spPr>
          <a:xfrm>
            <a:off x="1659593" y="5687584"/>
            <a:ext cx="204541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Туристско-краеведческая</a:t>
            </a:r>
            <a:endParaRPr lang="ru-RU" sz="14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Стрелка: вниз 42">
            <a:extLst>
              <a:ext uri="{FF2B5EF4-FFF2-40B4-BE49-F238E27FC236}">
                <a16:creationId xmlns:a16="http://schemas.microsoft.com/office/drawing/2014/main" id="{11EC9A31-19D9-000D-5588-802D9166E824}"/>
              </a:ext>
            </a:extLst>
          </p:cNvPr>
          <p:cNvSpPr/>
          <p:nvPr/>
        </p:nvSpPr>
        <p:spPr>
          <a:xfrm rot="16200000">
            <a:off x="4176939" y="5616031"/>
            <a:ext cx="256030" cy="744444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03C41D7-6716-0FEE-95ED-F61247E57511}"/>
              </a:ext>
            </a:extLst>
          </p:cNvPr>
          <p:cNvSpPr txBox="1"/>
          <p:nvPr/>
        </p:nvSpPr>
        <p:spPr>
          <a:xfrm>
            <a:off x="5040998" y="5783940"/>
            <a:ext cx="744444" cy="408623"/>
          </a:xfrm>
          <a:prstGeom prst="roundRect">
            <a:avLst/>
          </a:prstGeom>
          <a:solidFill>
            <a:srgbClr val="CCCCFF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</a:t>
            </a:r>
          </a:p>
        </p:txBody>
      </p:sp>
    </p:spTree>
    <p:extLst>
      <p:ext uri="{BB962C8B-B14F-4D97-AF65-F5344CB8AC3E}">
        <p14:creationId xmlns:p14="http://schemas.microsoft.com/office/powerpoint/2010/main" val="23572037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69762E4-B6F6-8968-142A-EA64C30374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9FF9CA0-39C7-CD6B-5690-145B27BB9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Google Shape;93;p2">
            <a:extLst>
              <a:ext uri="{FF2B5EF4-FFF2-40B4-BE49-F238E27FC236}">
                <a16:creationId xmlns:a16="http://schemas.microsoft.com/office/drawing/2014/main" id="{82BFE881-450B-D5EF-4639-701F56C249F2}"/>
              </a:ext>
            </a:extLst>
          </p:cNvPr>
          <p:cNvSpPr txBox="1">
            <a:spLocks/>
          </p:cNvSpPr>
          <p:nvPr/>
        </p:nvSpPr>
        <p:spPr>
          <a:xfrm>
            <a:off x="258618" y="477480"/>
            <a:ext cx="11430159" cy="349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221668"/>
              </a:buClr>
              <a:buSzPts val="2880"/>
            </a:pPr>
            <a:r>
              <a:rPr lang="ru-RU" sz="18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АНАЛИЗ ТЕКУЩЕЙ СИТУАЦИИ</a:t>
            </a:r>
          </a:p>
        </p:txBody>
      </p:sp>
      <p:graphicFrame>
        <p:nvGraphicFramePr>
          <p:cNvPr id="6" name="Схема 5">
            <a:extLst>
              <a:ext uri="{FF2B5EF4-FFF2-40B4-BE49-F238E27FC236}">
                <a16:creationId xmlns:a16="http://schemas.microsoft.com/office/drawing/2014/main" id="{49F6E5DC-01C7-23B9-7583-A410001CD0A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78610162"/>
              </p:ext>
            </p:extLst>
          </p:nvPr>
        </p:nvGraphicFramePr>
        <p:xfrm>
          <a:off x="700242" y="359940"/>
          <a:ext cx="10791516" cy="5871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56D8902-F5E7-6B3D-FDA9-9B6F4BDE660D}"/>
              </a:ext>
            </a:extLst>
          </p:cNvPr>
          <p:cNvSpPr txBox="1"/>
          <p:nvPr/>
        </p:nvSpPr>
        <p:spPr>
          <a:xfrm>
            <a:off x="258618" y="904689"/>
            <a:ext cx="114301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Количественная характеристика программ</a:t>
            </a:r>
          </a:p>
        </p:txBody>
      </p:sp>
      <p:sp>
        <p:nvSpPr>
          <p:cNvPr id="8" name="Скругленный прямоугольник 10">
            <a:extLst>
              <a:ext uri="{FF2B5EF4-FFF2-40B4-BE49-F238E27FC236}">
                <a16:creationId xmlns:a16="http://schemas.microsoft.com/office/drawing/2014/main" id="{A91F9E7B-4B3D-D840-562C-C11EAF63A4DA}"/>
              </a:ext>
            </a:extLst>
          </p:cNvPr>
          <p:cNvSpPr/>
          <p:nvPr/>
        </p:nvSpPr>
        <p:spPr>
          <a:xfrm>
            <a:off x="2728285" y="5319583"/>
            <a:ext cx="6326994" cy="633728"/>
          </a:xfrm>
          <a:prstGeom prst="roundRect">
            <a:avLst>
              <a:gd name="adj" fmla="val 10000"/>
            </a:avLst>
          </a:prstGeom>
          <a:solidFill>
            <a:srgbClr val="33CCCC"/>
          </a:solidFill>
          <a:ln>
            <a:solidFill>
              <a:schemeClr val="bg1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</p:sp>
      <p:sp>
        <p:nvSpPr>
          <p:cNvPr id="10" name="Скругленный прямоугольник 12">
            <a:extLst>
              <a:ext uri="{FF2B5EF4-FFF2-40B4-BE49-F238E27FC236}">
                <a16:creationId xmlns:a16="http://schemas.microsoft.com/office/drawing/2014/main" id="{6B4752DD-1A27-821E-D923-9972B14061DA}"/>
              </a:ext>
            </a:extLst>
          </p:cNvPr>
          <p:cNvSpPr/>
          <p:nvPr/>
        </p:nvSpPr>
        <p:spPr>
          <a:xfrm>
            <a:off x="2856217" y="5471442"/>
            <a:ext cx="6464832" cy="633728"/>
          </a:xfrm>
          <a:prstGeom prst="roundRect">
            <a:avLst>
              <a:gd name="adj" fmla="val 10000"/>
            </a:avLst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A645B8-EA20-8C1D-5955-08D46B42CEFE}"/>
              </a:ext>
            </a:extLst>
          </p:cNvPr>
          <p:cNvSpPr txBox="1"/>
          <p:nvPr/>
        </p:nvSpPr>
        <p:spPr>
          <a:xfrm>
            <a:off x="3403850" y="5583574"/>
            <a:ext cx="597074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оказывалось в текущем году  </a:t>
            </a:r>
            <a:r>
              <a:rPr lang="ru-RU" sz="32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32 422</a:t>
            </a:r>
          </a:p>
        </p:txBody>
      </p:sp>
    </p:spTree>
    <p:extLst>
      <p:ext uri="{BB962C8B-B14F-4D97-AF65-F5344CB8AC3E}">
        <p14:creationId xmlns:p14="http://schemas.microsoft.com/office/powerpoint/2010/main" val="1453723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85382E4-12AB-0432-C29D-855FE1002E04}"/>
              </a:ext>
            </a:extLst>
          </p:cNvPr>
          <p:cNvSpPr txBox="1"/>
          <p:nvPr/>
        </p:nvSpPr>
        <p:spPr>
          <a:xfrm>
            <a:off x="2254682" y="2624819"/>
            <a:ext cx="840105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2B343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C8A47D2-0116-AAFE-D7C4-B808D1CA30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D63298B-CA58-1984-7D03-9D6372D245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27275B6-0D6D-7AC6-6A69-9646D320ACD3}"/>
              </a:ext>
            </a:extLst>
          </p:cNvPr>
          <p:cNvSpPr txBox="1"/>
          <p:nvPr/>
        </p:nvSpPr>
        <p:spPr>
          <a:xfrm>
            <a:off x="962646" y="1366634"/>
            <a:ext cx="10266707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АИС «Навигатор ДО РК»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дети в возрасте от 5 до 18 лет получили </a:t>
            </a:r>
          </a:p>
          <a:p>
            <a:pPr algn="ctr"/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услуги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</a:t>
            </a:r>
            <a:r>
              <a:rPr lang="ru-RU" sz="16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декабре 2024 г.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18 100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9EFD18-B37C-D34E-26B3-DFF47B973F94}"/>
              </a:ext>
            </a:extLst>
          </p:cNvPr>
          <p:cNvSpPr txBox="1"/>
          <p:nvPr/>
        </p:nvSpPr>
        <p:spPr>
          <a:xfrm>
            <a:off x="7588228" y="3172754"/>
            <a:ext cx="3564675" cy="1055608"/>
          </a:xfrm>
          <a:prstGeom prst="round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декабрь 2023 г. </a:t>
            </a:r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АИС </a:t>
            </a:r>
          </a:p>
          <a:p>
            <a:r>
              <a:rPr lang="ru-RU" sz="1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«Навигатор ДО РК»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дети</a:t>
            </a:r>
          </a:p>
          <a:p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в возрасте от 5 до 18 лет получили </a:t>
            </a:r>
          </a:p>
          <a:p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услуги ДО 15194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Диаграмма 3">
            <a:extLst>
              <a:ext uri="{FF2B5EF4-FFF2-40B4-BE49-F238E27FC236}">
                <a16:creationId xmlns:a16="http://schemas.microsoft.com/office/drawing/2014/main" id="{94DF70F8-3072-1F4A-730A-6152D001378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1638886"/>
              </p:ext>
            </p:extLst>
          </p:nvPr>
        </p:nvGraphicFramePr>
        <p:xfrm>
          <a:off x="652273" y="2414015"/>
          <a:ext cx="7296479" cy="3519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9A4640E-1B7C-557F-8560-DC7CCACB13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4884" y="321800"/>
            <a:ext cx="6682232" cy="71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23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86F3799-ECD0-6E62-3082-61F677FCC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Google Shape;93;p2">
            <a:extLst>
              <a:ext uri="{FF2B5EF4-FFF2-40B4-BE49-F238E27FC236}">
                <a16:creationId xmlns:a16="http://schemas.microsoft.com/office/drawing/2014/main" id="{D3ACE557-5B46-EEF3-9F28-D3F5CADC7220}"/>
              </a:ext>
            </a:extLst>
          </p:cNvPr>
          <p:cNvSpPr txBox="1">
            <a:spLocks/>
          </p:cNvSpPr>
          <p:nvPr/>
        </p:nvSpPr>
        <p:spPr>
          <a:xfrm>
            <a:off x="355107" y="168677"/>
            <a:ext cx="11333669" cy="337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221668"/>
              </a:buClr>
              <a:buSzPts val="2880"/>
            </a:pPr>
            <a:r>
              <a:rPr lang="ru-RU" sz="14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Montserrat"/>
                <a:cs typeface="Arial" panose="020B0604020202020204" pitchFamily="34" charset="0"/>
                <a:sym typeface="Montserrat"/>
              </a:rPr>
              <a:t>АНАЛИЗ ТЕКУЩЕЙ СИТУАЦИИ</a:t>
            </a:r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FDAB7715-16B6-6682-FC9D-864E5A8C66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651173"/>
              </p:ext>
            </p:extLst>
          </p:nvPr>
        </p:nvGraphicFramePr>
        <p:xfrm>
          <a:off x="355107" y="674834"/>
          <a:ext cx="10366161" cy="6089980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179756">
                  <a:extLst>
                    <a:ext uri="{9D8B030D-6E8A-4147-A177-3AD203B41FA5}">
                      <a16:colId xmlns:a16="http://schemas.microsoft.com/office/drawing/2014/main" val="1250843800"/>
                    </a:ext>
                  </a:extLst>
                </a:gridCol>
                <a:gridCol w="3489058">
                  <a:extLst>
                    <a:ext uri="{9D8B030D-6E8A-4147-A177-3AD203B41FA5}">
                      <a16:colId xmlns:a16="http://schemas.microsoft.com/office/drawing/2014/main" val="3985973978"/>
                    </a:ext>
                  </a:extLst>
                </a:gridCol>
                <a:gridCol w="669739">
                  <a:extLst>
                    <a:ext uri="{9D8B030D-6E8A-4147-A177-3AD203B41FA5}">
                      <a16:colId xmlns:a16="http://schemas.microsoft.com/office/drawing/2014/main" val="3035502369"/>
                    </a:ext>
                  </a:extLst>
                </a:gridCol>
                <a:gridCol w="10649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1942">
                  <a:extLst>
                    <a:ext uri="{9D8B030D-6E8A-4147-A177-3AD203B41FA5}">
                      <a16:colId xmlns:a16="http://schemas.microsoft.com/office/drawing/2014/main" val="1424846153"/>
                    </a:ext>
                  </a:extLst>
                </a:gridCol>
                <a:gridCol w="2991775">
                  <a:extLst>
                    <a:ext uri="{9D8B030D-6E8A-4147-A177-3AD203B41FA5}">
                      <a16:colId xmlns:a16="http://schemas.microsoft.com/office/drawing/2014/main" val="3103534859"/>
                    </a:ext>
                  </a:extLst>
                </a:gridCol>
                <a:gridCol w="683580">
                  <a:extLst>
                    <a:ext uri="{9D8B030D-6E8A-4147-A177-3AD203B41FA5}">
                      <a16:colId xmlns:a16="http://schemas.microsoft.com/office/drawing/2014/main" val="3970141652"/>
                    </a:ext>
                  </a:extLst>
                </a:gridCol>
                <a:gridCol w="1065320">
                  <a:extLst>
                    <a:ext uri="{9D8B030D-6E8A-4147-A177-3AD203B41FA5}">
                      <a16:colId xmlns:a16="http://schemas.microsoft.com/office/drawing/2014/main" val="3223804067"/>
                    </a:ext>
                  </a:extLst>
                </a:gridCol>
              </a:tblGrid>
              <a:tr h="9704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cap="non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№</a:t>
                      </a:r>
                      <a:endParaRPr lang="ru-RU"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Организации, реализующие дополнительные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программ,  реализуемых в </a:t>
                      </a:r>
                    </a:p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2024/2025 учебном году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Общее</a:t>
                      </a:r>
                      <a:r>
                        <a:rPr lang="ru-RU" sz="800" b="1" u="none" strike="noStrik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количество</a:t>
                      </a:r>
                    </a:p>
                    <a:p>
                      <a:pPr algn="ctr" fontAlgn="ctr"/>
                      <a:r>
                        <a:rPr lang="ru-RU" sz="800" b="1" u="none" strike="noStrik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обучающихся на программах учреждения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cap="non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sym typeface="Arial"/>
                        </a:rPr>
                        <a:t>№</a:t>
                      </a:r>
                      <a:endParaRPr lang="ru-RU" sz="800" b="1" i="0" u="none" strike="noStrike" cap="none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  <a:sym typeface="Arial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59Организации, реализующие дополнительные программы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Количество программ,  реализуемых в </a:t>
                      </a:r>
                    </a:p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2024/2025 учебном году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Общее</a:t>
                      </a:r>
                      <a:r>
                        <a:rPr lang="ru-RU" sz="800" b="1" u="none" strike="noStrik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количество</a:t>
                      </a:r>
                    </a:p>
                    <a:p>
                      <a:pPr algn="ctr" fontAlgn="ctr"/>
                      <a:r>
                        <a:rPr lang="ru-RU" sz="800" b="1" u="none" strike="noStrike" baseline="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обучающихся на программах учреждения</a:t>
                      </a:r>
                      <a:endParaRPr lang="ru-RU" sz="8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97" marR="5297" marT="5297" marB="0" anchor="ctr"/>
                </a:tc>
                <a:extLst>
                  <a:ext uri="{0D108BD9-81ED-4DB2-BD59-A6C34878D82A}">
                    <a16:rowId xmlns:a16="http://schemas.microsoft.com/office/drawing/2014/main" val="3635715017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ДО «Центр дополнительного образования детей» БР РК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1464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«Маловидненская СОШ имени Селимова М.В.»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310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«Железнодорожненская СОШ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им.Григоренко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Б.Ф.»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188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МБОУ «Гимназия им. Андреева Н.Р.» г.Бахчисарай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969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„Вишенка“ пгт. Почтовое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„Радуга“ с.Тургеневка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МБУДО «ДЮСШ» Бахчисарайского района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«Тургеневская СОШ»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187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„Алые паруса „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с.Песчаное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№5 „Красная шапочка“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г.Бахчисарай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66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235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МБОУ«Табачновская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СОШ имени Николая Григорьевича Сотника»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274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 ДС Ручеёк»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с.Тенистое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1246240"/>
                  </a:ext>
                </a:extLst>
              </a:tr>
              <a:tr h="2507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„Золотой петушок“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с.Каштаны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ГБПОУ РК «Бахчисарайский техникум строительства и транспорта»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258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106348422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„Дружба“ с. Скалистое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68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«Тенистовская СОШ»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239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90201840"/>
                  </a:ext>
                </a:extLst>
              </a:tr>
              <a:tr h="24619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 ДС Солнышко» с. Ароматное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ГБОУ РК «Бахчисарайская специальная школа-интернат»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28459381"/>
                  </a:ext>
                </a:extLst>
              </a:tr>
              <a:tr h="15280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„Родничок“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с.Верхоречье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«Каштановская СОШ имени Цыганка Н.А.»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265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49952818"/>
                  </a:ext>
                </a:extLst>
              </a:tr>
              <a:tr h="1300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ДС №6 «Дружные ребята» г.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 ДС „Березка“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с.Брянское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370897485"/>
                  </a:ext>
                </a:extLst>
              </a:tr>
              <a:tr h="13097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«СОШ №2 им.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Свидерского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А.Г.»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337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«Холмовская СОШ им. Луценко А.А.»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281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536423597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«Угловская СОШ им. Бурнашова А.А.»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277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 «ДС „Жемчужина“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с.Долинное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91185961"/>
                  </a:ext>
                </a:extLst>
              </a:tr>
              <a:tr h="18450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№ 1 „Улыбка“ г.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ДС «Сказка» пгт. Куйбышево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74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952172780"/>
                  </a:ext>
                </a:extLst>
              </a:tr>
              <a:tr h="1689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Плодовская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СОШ им. Сабадашева Е.М.»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№ 11 „Буратино“ г.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97237586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«СОШ №1 имени Вилина И.П.»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638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МБОУ «Бахчисарайская СОШ №1»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617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0823435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Скалистовская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СОШ им.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Лиморенко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П.Т.»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462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„Солнышко“ с.Табачное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27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43302536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УВК «Школьная академия»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г.Бахчисарай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ИПК ГБОУВО РК КИПУ имени Февзи Якубова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112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235481892"/>
                  </a:ext>
                </a:extLst>
              </a:tr>
              <a:tr h="16577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«Долинненская СОШ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им.Перепадина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А.И.»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363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Солнышко» с.Голубинка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99548146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«Вилинская СОШ №2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им.Мамутова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А.А.»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№12 „Березка“ г.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36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08779057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„Малыш“ с. Угловое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МБОУ «Верхореченская  СОШ имени П.И.Благинина»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173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35768085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«Куйбышевская СОШ им. Хрусталёва Н. Т.»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 ДС № 8 «Гнездышко» г.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88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45367572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«Почтовская СОШ»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596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ГБОУ ДО РК «ДОЦ „Сокол“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42408678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«Красномакская СОШ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им.Соколовского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В.П.»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336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„Звёздочка“ с.Вилино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60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137647867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«ДСКВ № 9 „Ивушка“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г.Бахчисарай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Центр развития ребенка  «Терем ОК»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979164456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«Соколинская НОШ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им.Панченко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 А.Я.»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47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МБДОУ «ДС №2 Кунешчик» г.Бахчисарай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77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85347664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№14 „Вишенка“ г.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МБДОУ «ДС „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Березка“с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.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Вилино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42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60063435"/>
                  </a:ext>
                </a:extLst>
              </a:tr>
              <a:tr h="17532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«Голубинская СОШ им. Бессонова И.Г.»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7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>
                          <a:effectLst/>
                          <a:latin typeface="Arial" panose="020B0604020202020204" pitchFamily="34" charset="0"/>
                        </a:rPr>
                        <a:t>553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149055141"/>
                  </a:ext>
                </a:extLst>
              </a:tr>
              <a:tr h="2507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5297" marR="5297" marT="5297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МБОУ «Бахчисарайская СОШ №5  имени Исмаила </a:t>
                      </a:r>
                      <a:r>
                        <a:rPr lang="ru-RU" sz="800" b="0" i="0" u="none" strike="noStrike" dirty="0" err="1">
                          <a:effectLst/>
                          <a:latin typeface="Arial" panose="020B0604020202020204" pitchFamily="34" charset="0"/>
                        </a:rPr>
                        <a:t>Гаспринского</a:t>
                      </a:r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» города Бахчисарай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800" b="0" i="0" u="none" strike="noStrike" dirty="0">
                          <a:effectLst/>
                          <a:latin typeface="Arial" panose="020B0604020202020204" pitchFamily="34" charset="0"/>
                        </a:rPr>
                        <a:t>4</a:t>
                      </a:r>
                      <a:endParaRPr lang="ru-RU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800" b="0" i="0" u="none" strike="noStrike" dirty="0">
                          <a:effectLst/>
                          <a:latin typeface="Arial" panose="020B0604020202020204" pitchFamily="34" charset="0"/>
                        </a:rPr>
                        <a:t>691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8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443942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3101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154C8D97-2E52-5FCA-3239-326194AA9A3F}"/>
              </a:ext>
            </a:extLst>
          </p:cNvPr>
          <p:cNvSpPr txBox="1">
            <a:spLocks/>
          </p:cNvSpPr>
          <p:nvPr/>
        </p:nvSpPr>
        <p:spPr>
          <a:xfrm>
            <a:off x="4152589" y="152279"/>
            <a:ext cx="4151942" cy="538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l">
              <a:buClr>
                <a:srgbClr val="221668"/>
              </a:buClr>
              <a:buSzPts val="2880"/>
            </a:pPr>
            <a:endParaRPr lang="ru-RU" sz="1800" kern="0" dirty="0">
              <a:solidFill>
                <a:srgbClr val="221668"/>
              </a:solidFill>
              <a:latin typeface="Times New Roman" panose="02020603050405020304" pitchFamily="18" charset="0"/>
              <a:ea typeface="Montserrat"/>
              <a:cs typeface="Times New Roman" panose="02020603050405020304" pitchFamily="18" charset="0"/>
              <a:sym typeface="Montserrat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5C27AC5-6FE8-E0BF-A462-8C8AA99978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BB8D537-0931-19FB-AC9B-9231D8CD5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437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BE84ED1-A8DE-2AB0-9918-ACC3C8E6F52B}"/>
              </a:ext>
            </a:extLst>
          </p:cNvPr>
          <p:cNvSpPr txBox="1"/>
          <p:nvPr/>
        </p:nvSpPr>
        <p:spPr>
          <a:xfrm>
            <a:off x="591591" y="1609977"/>
            <a:ext cx="63869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9238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данным АИС «Навигатор ДО РК» реализуется</a:t>
            </a:r>
          </a:p>
          <a:p>
            <a:pPr marL="249238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образовательных организациях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12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муниципалитета</a:t>
            </a:r>
          </a:p>
        </p:txBody>
      </p:sp>
      <p:graphicFrame>
        <p:nvGraphicFramePr>
          <p:cNvPr id="8" name="Диаграмма 7">
            <a:extLst>
              <a:ext uri="{FF2B5EF4-FFF2-40B4-BE49-F238E27FC236}">
                <a16:creationId xmlns:a16="http://schemas.microsoft.com/office/drawing/2014/main" id="{66BA473B-A489-07FF-D931-7D4A610601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11901236"/>
              </p:ext>
            </p:extLst>
          </p:nvPr>
        </p:nvGraphicFramePr>
        <p:xfrm>
          <a:off x="701556" y="2686907"/>
          <a:ext cx="5003919" cy="384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972837B2-A0FB-F760-7168-B0AB706AA331}"/>
              </a:ext>
            </a:extLst>
          </p:cNvPr>
          <p:cNvSpPr txBox="1"/>
          <p:nvPr/>
        </p:nvSpPr>
        <p:spPr>
          <a:xfrm>
            <a:off x="7387875" y="1940501"/>
            <a:ext cx="27905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9238"/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Общее количество услуг </a:t>
            </a:r>
          </a:p>
          <a:p>
            <a:pPr marL="249238"/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2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2023 г.</a:t>
            </a: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 направленностям ДОП получили</a:t>
            </a:r>
            <a:endParaRPr lang="ru-RU" sz="12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Диаграмма 12">
            <a:extLst>
              <a:ext uri="{FF2B5EF4-FFF2-40B4-BE49-F238E27FC236}">
                <a16:creationId xmlns:a16="http://schemas.microsoft.com/office/drawing/2014/main" id="{47455315-28AB-13C3-06E9-EC180B0862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4494631"/>
              </p:ext>
            </p:extLst>
          </p:nvPr>
        </p:nvGraphicFramePr>
        <p:xfrm>
          <a:off x="6513930" y="3057479"/>
          <a:ext cx="5139509" cy="34747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E3E4268-29CF-1559-EB92-A1A5913F379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165" y="505705"/>
            <a:ext cx="6046789" cy="64929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5A339D6-46CA-A4B7-F457-D3E6E555C474}"/>
              </a:ext>
            </a:extLst>
          </p:cNvPr>
          <p:cNvSpPr txBox="1"/>
          <p:nvPr/>
        </p:nvSpPr>
        <p:spPr>
          <a:xfrm>
            <a:off x="592665" y="2148442"/>
            <a:ext cx="63858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49238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Организации/кол-во </a:t>
            </a:r>
            <a:r>
              <a:rPr lang="ru-RU" sz="1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</a:t>
            </a: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-мест по приказу,</a:t>
            </a:r>
          </a:p>
          <a:p>
            <a:pPr marL="249238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кол-во </a:t>
            </a:r>
            <a:r>
              <a:rPr lang="ru-RU" sz="1200" b="1" dirty="0" err="1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ученико</a:t>
            </a:r>
            <a:r>
              <a:rPr lang="ru-RU" sz="12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-мест по факту</a:t>
            </a:r>
            <a:r>
              <a:rPr lang="ru-RU" sz="12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9DFDF29-E9C8-4D2D-5DDC-62BA2011AEFD}"/>
              </a:ext>
            </a:extLst>
          </p:cNvPr>
          <p:cNvSpPr txBox="1"/>
          <p:nvPr/>
        </p:nvSpPr>
        <p:spPr>
          <a:xfrm>
            <a:off x="10155941" y="2029771"/>
            <a:ext cx="1497498" cy="37457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2 498 детей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9E1D6A4-3DD4-1F05-681C-710759EB606C}"/>
              </a:ext>
            </a:extLst>
          </p:cNvPr>
          <p:cNvSpPr txBox="1"/>
          <p:nvPr/>
        </p:nvSpPr>
        <p:spPr>
          <a:xfrm>
            <a:off x="5055260" y="1633696"/>
            <a:ext cx="1873991" cy="37457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49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C6DED11-BD82-BBE6-110E-5F26A236A2A1}"/>
              </a:ext>
            </a:extLst>
          </p:cNvPr>
          <p:cNvSpPr txBox="1"/>
          <p:nvPr/>
        </p:nvSpPr>
        <p:spPr>
          <a:xfrm>
            <a:off x="4791076" y="2212261"/>
            <a:ext cx="1536354" cy="37457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3 683/ 3 681</a:t>
            </a:r>
            <a:endParaRPr lang="ru-RU" sz="16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F20F60D-585E-2686-50AC-594D6CEBE689}"/>
              </a:ext>
            </a:extLst>
          </p:cNvPr>
          <p:cNvSpPr txBox="1"/>
          <p:nvPr/>
        </p:nvSpPr>
        <p:spPr>
          <a:xfrm>
            <a:off x="6513930" y="2204210"/>
            <a:ext cx="1057272" cy="374571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99,95%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CF1497C-E48D-E25F-75AF-2E9D129A64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38460" y="353164"/>
            <a:ext cx="728662" cy="68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4393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452B1DA-2D99-228B-3211-AA154C56A2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2B1B23-A04F-3273-9E11-13744EFE81EA}"/>
              </a:ext>
            </a:extLst>
          </p:cNvPr>
          <p:cNvSpPr txBox="1"/>
          <p:nvPr/>
        </p:nvSpPr>
        <p:spPr>
          <a:xfrm>
            <a:off x="704397" y="389489"/>
            <a:ext cx="10134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НОВАЯ ИНФРАСТРУКТУРА ДОПОЛНИТЕЛЬНОГО ОБРАЗОВАНИЯ  </a:t>
            </a:r>
          </a:p>
          <a:p>
            <a:pPr algn="ctr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sym typeface="Calibri"/>
              </a:rPr>
              <a:t>В 2019-2024 ГОДАХ ЗА СЧЕТ СРЕДСТВ НАЦПРОЕКТА</a:t>
            </a:r>
            <a:endParaRPr lang="ru-RU" sz="16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83524D6-CA96-C3FA-8AF0-2E08904A12E3}"/>
              </a:ext>
            </a:extLst>
          </p:cNvPr>
          <p:cNvSpPr txBox="1"/>
          <p:nvPr/>
        </p:nvSpPr>
        <p:spPr>
          <a:xfrm>
            <a:off x="6247509" y="1806804"/>
            <a:ext cx="23697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49  программ/</a:t>
            </a:r>
            <a:r>
              <a:rPr lang="en-US" sz="1400" b="1" dirty="0">
                <a:solidFill>
                  <a:srgbClr val="002060"/>
                </a:solidFill>
              </a:rPr>
              <a:t>3602</a:t>
            </a:r>
            <a:r>
              <a:rPr lang="ru-RU" sz="1400" b="1" dirty="0">
                <a:solidFill>
                  <a:srgbClr val="002060"/>
                </a:solidFill>
              </a:rPr>
              <a:t>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новых мест дополнительного образования детей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F985E22-02E8-01A0-1D8F-5A65FDC8C63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5549" y="1892687"/>
            <a:ext cx="705303" cy="56697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B0C83D9-AB7E-CA2D-7187-A761D8B53598}"/>
              </a:ext>
            </a:extLst>
          </p:cNvPr>
          <p:cNvSpPr txBox="1"/>
          <p:nvPr/>
        </p:nvSpPr>
        <p:spPr>
          <a:xfrm>
            <a:off x="6229276" y="2996232"/>
            <a:ext cx="27205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10 программ/261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центров «Точка роста»</a:t>
            </a:r>
          </a:p>
        </p:txBody>
      </p:sp>
      <p:pic>
        <p:nvPicPr>
          <p:cNvPr id="10" name="Picture 2" descr="Picture background">
            <a:extLst>
              <a:ext uri="{FF2B5EF4-FFF2-40B4-BE49-F238E27FC236}">
                <a16:creationId xmlns:a16="http://schemas.microsoft.com/office/drawing/2014/main" id="{8BA545C6-E841-E517-5E56-605DE7289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0779" y="3075836"/>
            <a:ext cx="780026" cy="364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C66217C-7FFE-1D70-91B4-F14408217DCA}"/>
              </a:ext>
            </a:extLst>
          </p:cNvPr>
          <p:cNvSpPr txBox="1"/>
          <p:nvPr/>
        </p:nvSpPr>
        <p:spPr>
          <a:xfrm>
            <a:off x="6227344" y="3790988"/>
            <a:ext cx="24045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0 программ/0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центр цифрового образования «</a:t>
            </a:r>
            <a:r>
              <a:rPr lang="en-US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-куб»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0E6A057-4525-1F06-15A5-86CEBE841B4A}"/>
              </a:ext>
            </a:extLst>
          </p:cNvPr>
          <p:cNvSpPr txBox="1"/>
          <p:nvPr/>
        </p:nvSpPr>
        <p:spPr>
          <a:xfrm>
            <a:off x="6258388" y="4823395"/>
            <a:ext cx="234368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0 программ/ 0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технопарк «Школьный </a:t>
            </a:r>
            <a:r>
              <a:rPr lang="ru-RU" sz="1400" b="1" dirty="0" err="1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Кванториум</a:t>
            </a:r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1F1AB6B-B66B-434D-7355-1DEC8A77910D}"/>
              </a:ext>
            </a:extLst>
          </p:cNvPr>
          <p:cNvSpPr txBox="1"/>
          <p:nvPr/>
        </p:nvSpPr>
        <p:spPr>
          <a:xfrm>
            <a:off x="9895985" y="2910856"/>
            <a:ext cx="22784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2060"/>
                </a:solidFill>
              </a:rPr>
              <a:t>15</a:t>
            </a:r>
            <a:r>
              <a:rPr lang="ru-RU" sz="1400" b="1" dirty="0">
                <a:solidFill>
                  <a:srgbClr val="002060"/>
                </a:solidFill>
              </a:rPr>
              <a:t> программ/</a:t>
            </a:r>
            <a:r>
              <a:rPr lang="en-US" sz="1400" b="1" dirty="0">
                <a:solidFill>
                  <a:srgbClr val="002060"/>
                </a:solidFill>
              </a:rPr>
              <a:t>1010</a:t>
            </a:r>
            <a:r>
              <a:rPr lang="ru-RU" sz="1400" b="1" dirty="0">
                <a:solidFill>
                  <a:srgbClr val="002060"/>
                </a:solidFill>
              </a:rPr>
              <a:t>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школьных театров</a:t>
            </a:r>
          </a:p>
        </p:txBody>
      </p:sp>
      <p:pic>
        <p:nvPicPr>
          <p:cNvPr id="22" name="Google Shape;192;p19">
            <a:extLst>
              <a:ext uri="{FF2B5EF4-FFF2-40B4-BE49-F238E27FC236}">
                <a16:creationId xmlns:a16="http://schemas.microsoft.com/office/drawing/2014/main" id="{BA442011-66B5-A836-5649-D17F746C3CF9}"/>
              </a:ext>
            </a:extLst>
          </p:cNvPr>
          <p:cNvPicPr preferRelativeResize="0"/>
          <p:nvPr/>
        </p:nvPicPr>
        <p:blipFill>
          <a:blip r:embed="rId5">
            <a:alphaModFix/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9161483" y="2844793"/>
            <a:ext cx="598901" cy="62020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6735150-8C8E-F08C-2C6C-9C1E587C7F35}"/>
              </a:ext>
            </a:extLst>
          </p:cNvPr>
          <p:cNvSpPr txBox="1"/>
          <p:nvPr/>
        </p:nvSpPr>
        <p:spPr>
          <a:xfrm>
            <a:off x="9813606" y="1840433"/>
            <a:ext cx="227849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cs typeface="Arial" panose="020B0604020202020204" pitchFamily="34" charset="0"/>
              </a:rPr>
              <a:t>20 программ/1882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школьных спортивных </a:t>
            </a:r>
            <a:b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клубов</a:t>
            </a:r>
          </a:p>
        </p:txBody>
      </p:sp>
      <p:pic>
        <p:nvPicPr>
          <p:cNvPr id="24" name="Picture 5">
            <a:extLst>
              <a:ext uri="{FF2B5EF4-FFF2-40B4-BE49-F238E27FC236}">
                <a16:creationId xmlns:a16="http://schemas.microsoft.com/office/drawing/2014/main" id="{ED03F46D-3D4B-268F-5043-BE9737ADE9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888" y="1907120"/>
            <a:ext cx="551515" cy="551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A1733812-B4BD-A4B4-03D2-15D42A39EF5C}"/>
              </a:ext>
            </a:extLst>
          </p:cNvPr>
          <p:cNvSpPr txBox="1"/>
          <p:nvPr/>
        </p:nvSpPr>
        <p:spPr>
          <a:xfrm>
            <a:off x="1092697" y="1840433"/>
            <a:ext cx="3711562" cy="715089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>
            <a:spAutoFit/>
          </a:bodyPr>
          <a:lstStyle/>
          <a:p>
            <a:pPr marL="249238"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программ по данным </a:t>
            </a:r>
          </a:p>
          <a:p>
            <a:pPr marL="249238" algn="ctr"/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АИС «Навигатор ДО РК» </a:t>
            </a:r>
            <a:endParaRPr lang="ru-RU" dirty="0"/>
          </a:p>
        </p:txBody>
      </p:sp>
      <p:sp>
        <p:nvSpPr>
          <p:cNvPr id="27" name="Стрелка: вниз 26">
            <a:extLst>
              <a:ext uri="{FF2B5EF4-FFF2-40B4-BE49-F238E27FC236}">
                <a16:creationId xmlns:a16="http://schemas.microsoft.com/office/drawing/2014/main" id="{1C20D46B-CAB4-D2B9-86D9-0FD2EED280A6}"/>
              </a:ext>
            </a:extLst>
          </p:cNvPr>
          <p:cNvSpPr/>
          <p:nvPr/>
        </p:nvSpPr>
        <p:spPr>
          <a:xfrm>
            <a:off x="2814457" y="2672053"/>
            <a:ext cx="256030" cy="391280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9CD235E9-85A3-B14C-AC59-47A4D9EEB3FD}"/>
              </a:ext>
            </a:extLst>
          </p:cNvPr>
          <p:cNvSpPr txBox="1"/>
          <p:nvPr/>
        </p:nvSpPr>
        <p:spPr>
          <a:xfrm>
            <a:off x="2504743" y="3145275"/>
            <a:ext cx="927336" cy="408623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106</a:t>
            </a:r>
            <a:endParaRPr lang="ru-RU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0C365F-555E-9F3E-2B8D-3F416080E6AC}"/>
              </a:ext>
            </a:extLst>
          </p:cNvPr>
          <p:cNvSpPr txBox="1"/>
          <p:nvPr/>
        </p:nvSpPr>
        <p:spPr>
          <a:xfrm>
            <a:off x="1092697" y="3815255"/>
            <a:ext cx="3711562" cy="40862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>
            <a:spAutoFit/>
          </a:bodyPr>
          <a:lstStyle/>
          <a:p>
            <a:pPr marL="249238"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</a:t>
            </a:r>
            <a:r>
              <a:rPr lang="ru-RU" sz="18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етей обучалось</a:t>
            </a:r>
            <a:endParaRPr lang="ru-RU" dirty="0"/>
          </a:p>
        </p:txBody>
      </p:sp>
      <p:sp>
        <p:nvSpPr>
          <p:cNvPr id="31" name="Стрелка: вниз 30">
            <a:extLst>
              <a:ext uri="{FF2B5EF4-FFF2-40B4-BE49-F238E27FC236}">
                <a16:creationId xmlns:a16="http://schemas.microsoft.com/office/drawing/2014/main" id="{C4AE8D84-E94C-BCAE-C1B2-BF27CB189941}"/>
              </a:ext>
            </a:extLst>
          </p:cNvPr>
          <p:cNvSpPr/>
          <p:nvPr/>
        </p:nvSpPr>
        <p:spPr>
          <a:xfrm>
            <a:off x="2814457" y="4378497"/>
            <a:ext cx="256030" cy="391280"/>
          </a:xfrm>
          <a:prstGeom prst="downArrow">
            <a:avLst/>
          </a:prstGeom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9D094A3-CC63-753C-4037-06DA08254D4D}"/>
              </a:ext>
            </a:extLst>
          </p:cNvPr>
          <p:cNvSpPr txBox="1"/>
          <p:nvPr/>
        </p:nvSpPr>
        <p:spPr>
          <a:xfrm>
            <a:off x="2102649" y="4957637"/>
            <a:ext cx="1731523" cy="408623"/>
          </a:xfrm>
          <a:prstGeom prst="round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49238" algn="ctr"/>
            <a:r>
              <a:rPr lang="en-US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7438 </a:t>
            </a:r>
            <a:r>
              <a:rPr lang="ru-RU" sz="18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2429BD7-D47D-1363-847D-E35E448B6B8E}"/>
              </a:ext>
            </a:extLst>
          </p:cNvPr>
          <p:cNvSpPr txBox="1"/>
          <p:nvPr/>
        </p:nvSpPr>
        <p:spPr>
          <a:xfrm>
            <a:off x="9915772" y="3874802"/>
            <a:ext cx="22762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solidFill>
                  <a:srgbClr val="002060"/>
                </a:solidFill>
              </a:rPr>
              <a:t>11</a:t>
            </a:r>
            <a:r>
              <a:rPr lang="ru-RU" sz="1400" b="1" dirty="0">
                <a:solidFill>
                  <a:srgbClr val="002060"/>
                </a:solidFill>
              </a:rPr>
              <a:t> программ/</a:t>
            </a:r>
            <a:r>
              <a:rPr lang="en-US" sz="1400" b="1" dirty="0">
                <a:solidFill>
                  <a:srgbClr val="002060"/>
                </a:solidFill>
              </a:rPr>
              <a:t>522</a:t>
            </a:r>
            <a:r>
              <a:rPr lang="ru-RU" sz="1400" b="1" dirty="0">
                <a:solidFill>
                  <a:srgbClr val="002060"/>
                </a:solidFill>
              </a:rPr>
              <a:t>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школьных музеев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B70E37A-ABF2-D64E-494C-88475690048A}"/>
              </a:ext>
            </a:extLst>
          </p:cNvPr>
          <p:cNvSpPr txBox="1"/>
          <p:nvPr/>
        </p:nvSpPr>
        <p:spPr>
          <a:xfrm>
            <a:off x="9915772" y="4880092"/>
            <a:ext cx="23359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  <a:cs typeface="Arial" panose="020B0604020202020204" pitchFamily="34" charset="0"/>
              </a:rPr>
              <a:t> 2 программы/161 детей</a:t>
            </a:r>
          </a:p>
          <a:p>
            <a:r>
              <a:rPr lang="ru-RU" sz="1400" b="1" dirty="0">
                <a:solidFill>
                  <a:srgbClr val="003B7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школьный хор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FD51FCA-5EF2-4914-B723-19257C236BC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18526" t="22527" r="17690" b="22959"/>
          <a:stretch/>
        </p:blipFill>
        <p:spPr>
          <a:xfrm>
            <a:off x="4863696" y="4948013"/>
            <a:ext cx="1310246" cy="629902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FA896FAB-848C-4E82-864E-7FC3CA1CE0ED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942897" y="3863203"/>
            <a:ext cx="1124949" cy="79735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E5B6C18-DBA0-4E6E-9DF4-CF5E5249D73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3493" y="4712464"/>
            <a:ext cx="929010" cy="929010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A1AC521-4493-40DC-8661-AA6B5D3BF3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3879" y="3651342"/>
            <a:ext cx="954107" cy="954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098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13623</TotalTime>
  <Words>3383</Words>
  <Application>Microsoft Office PowerPoint</Application>
  <PresentationFormat>Широкоэкранный</PresentationFormat>
  <Paragraphs>660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RMC-3</dc:creator>
  <cp:lastModifiedBy>admin</cp:lastModifiedBy>
  <cp:revision>542</cp:revision>
  <cp:lastPrinted>2023-06-22T14:54:20Z</cp:lastPrinted>
  <dcterms:created xsi:type="dcterms:W3CDTF">2022-08-16T08:39:00Z</dcterms:created>
  <dcterms:modified xsi:type="dcterms:W3CDTF">2024-12-19T07:02:40Z</dcterms:modified>
</cp:coreProperties>
</file>