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95" r:id="rId3"/>
    <p:sldId id="261" r:id="rId4"/>
    <p:sldId id="277" r:id="rId5"/>
    <p:sldId id="318" r:id="rId6"/>
    <p:sldId id="290" r:id="rId7"/>
    <p:sldId id="416" r:id="rId8"/>
    <p:sldId id="322" r:id="rId9"/>
    <p:sldId id="296" r:id="rId10"/>
    <p:sldId id="276" r:id="rId11"/>
    <p:sldId id="297" r:id="rId12"/>
    <p:sldId id="305" r:id="rId13"/>
    <p:sldId id="316" r:id="rId14"/>
    <p:sldId id="411" r:id="rId15"/>
    <p:sldId id="412" r:id="rId16"/>
    <p:sldId id="413" r:id="rId17"/>
    <p:sldId id="323" r:id="rId18"/>
    <p:sldId id="294" r:id="rId19"/>
    <p:sldId id="319" r:id="rId20"/>
    <p:sldId id="299" r:id="rId21"/>
    <p:sldId id="260" r:id="rId22"/>
    <p:sldId id="324" r:id="rId23"/>
    <p:sldId id="317" r:id="rId24"/>
    <p:sldId id="262" r:id="rId25"/>
    <p:sldId id="309" r:id="rId26"/>
    <p:sldId id="302" r:id="rId27"/>
    <p:sldId id="300" r:id="rId28"/>
    <p:sldId id="320" r:id="rId29"/>
    <p:sldId id="321" r:id="rId30"/>
    <p:sldId id="267" r:id="rId31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MC-3" initials="R3" lastIdx="1" clrIdx="0">
    <p:extLst>
      <p:ext uri="{19B8F6BF-5375-455C-9EA6-DF929625EA0E}">
        <p15:presenceInfo xmlns:p15="http://schemas.microsoft.com/office/powerpoint/2012/main" userId="RMC-3" providerId="None"/>
      </p:ext>
    </p:extLst>
  </p:cmAuthor>
  <p:cmAuthor id="2" name="itiso1" initials="i" lastIdx="1" clrIdx="1">
    <p:extLst>
      <p:ext uri="{19B8F6BF-5375-455C-9EA6-DF929625EA0E}">
        <p15:presenceInfo xmlns:p15="http://schemas.microsoft.com/office/powerpoint/2012/main" userId="itiso1" providerId="None"/>
      </p:ext>
    </p:extLst>
  </p:cmAuthor>
  <p:cmAuthor id="3" name="admin" initials="a" lastIdx="1" clrIdx="2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66CCFF"/>
    <a:srgbClr val="CC6600"/>
    <a:srgbClr val="003B72"/>
    <a:srgbClr val="CCCCFF"/>
    <a:srgbClr val="3399FF"/>
    <a:srgbClr val="CCECFF"/>
    <a:srgbClr val="00CC66"/>
    <a:srgbClr val="FFCC9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3435" autoAdjust="0"/>
  </p:normalViewPr>
  <p:slideViewPr>
    <p:cSldViewPr snapToGrid="0">
      <p:cViewPr varScale="1">
        <p:scale>
          <a:sx n="107" d="100"/>
          <a:sy n="107" d="100"/>
        </p:scale>
        <p:origin x="7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/>
              <a:t>Кол-во программ по направленностям</a:t>
            </a:r>
          </a:p>
        </c:rich>
      </c:tx>
      <c:layout>
        <c:manualLayout>
          <c:xMode val="edge"/>
          <c:yMode val="edge"/>
          <c:x val="0.3323655037635051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306963582677149E-2"/>
          <c:y val="0.1414017506519592"/>
          <c:w val="0.88494298300743823"/>
          <c:h val="0.45264461571988607"/>
        </c:manualLayout>
      </c:layout>
      <c:bar3DChart>
        <c:barDir val="col"/>
        <c:grouping val="stack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программ по направленностям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B20B-412C-8A3E-CE16B187DBD1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B20B-412C-8A3E-CE16B187DBD1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B20B-412C-8A3E-CE16B187DBD1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B20B-412C-8A3E-CE16B187DBD1}"/>
              </c:ext>
            </c:extLst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B20B-412C-8A3E-CE16B187DBD1}"/>
              </c:ext>
            </c:extLst>
          </c:dPt>
          <c:dPt>
            <c:idx val="5"/>
            <c:invertIfNegative val="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B20B-412C-8A3E-CE16B187DBD1}"/>
              </c:ext>
            </c:extLst>
          </c:dPt>
          <c:dLbls>
            <c:dLbl>
              <c:idx val="0"/>
              <c:layout>
                <c:manualLayout>
                  <c:x val="7.9484589377604373E-3"/>
                  <c:y val="-0.223153492703583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20B-412C-8A3E-CE16B187DBD1}"/>
                </c:ext>
              </c:extLst>
            </c:dLbl>
            <c:dLbl>
              <c:idx val="1"/>
              <c:layout>
                <c:manualLayout>
                  <c:x val="2.6855297069415762E-2"/>
                  <c:y val="-0.210050621161694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20B-412C-8A3E-CE16B187DBD1}"/>
                </c:ext>
              </c:extLst>
            </c:dLbl>
            <c:dLbl>
              <c:idx val="2"/>
              <c:layout>
                <c:manualLayout>
                  <c:x val="2.1195958285685025E-2"/>
                  <c:y val="-0.160526765896363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20B-412C-8A3E-CE16B187DBD1}"/>
                </c:ext>
              </c:extLst>
            </c:dLbl>
            <c:dLbl>
              <c:idx val="3"/>
              <c:layout>
                <c:manualLayout>
                  <c:x val="7.9484589377604373E-3"/>
                  <c:y val="-0.111576746351791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20B-412C-8A3E-CE16B187DBD1}"/>
                </c:ext>
              </c:extLst>
            </c:dLbl>
            <c:dLbl>
              <c:idx val="4"/>
              <c:layout>
                <c:manualLayout>
                  <c:x val="1.5896917875520875E-2"/>
                  <c:y val="-0.111576746351791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20B-412C-8A3E-CE16B187DBD1}"/>
                </c:ext>
              </c:extLst>
            </c:dLbl>
            <c:dLbl>
              <c:idx val="5"/>
              <c:layout>
                <c:manualLayout>
                  <c:x val="2.3845376813281118E-2"/>
                  <c:y val="-8.790895167110870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B20B-412C-8A3E-CE16B187DB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Социально-гуманитарная</c:v>
                </c:pt>
                <c:pt idx="1">
                  <c:v>Художественная</c:v>
                </c:pt>
                <c:pt idx="2">
                  <c:v>Физкультурно-спортивная</c:v>
                </c:pt>
                <c:pt idx="3">
                  <c:v>Естественнонаучная</c:v>
                </c:pt>
                <c:pt idx="4">
                  <c:v>Туристско-краеведческая</c:v>
                </c:pt>
                <c:pt idx="5">
                  <c:v>Техническая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86</c:v>
                </c:pt>
                <c:pt idx="1">
                  <c:v>76</c:v>
                </c:pt>
                <c:pt idx="2">
                  <c:v>49</c:v>
                </c:pt>
                <c:pt idx="3">
                  <c:v>26</c:v>
                </c:pt>
                <c:pt idx="4" formatCode="General">
                  <c:v>22</c:v>
                </c:pt>
                <c:pt idx="5" formatCode="General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20B-412C-8A3E-CE16B187DBD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57859384"/>
        <c:axId val="557860368"/>
        <c:axId val="0"/>
      </c:bar3DChart>
      <c:catAx>
        <c:axId val="557859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7860368"/>
        <c:crosses val="autoZero"/>
        <c:auto val="1"/>
        <c:lblAlgn val="ctr"/>
        <c:lblOffset val="100"/>
        <c:noMultiLvlLbl val="0"/>
      </c:catAx>
      <c:valAx>
        <c:axId val="55786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7859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399664229426116"/>
          <c:y val="1.8852260990998047E-2"/>
          <c:w val="0.60417717638017443"/>
          <c:h val="0.831711655410357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68190707822363E-16"/>
                  <c:y val="-8.344158537279095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A52-43B1-B214-2326AFCE31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Социально-гуманитарная</c:v>
                </c:pt>
                <c:pt idx="1">
                  <c:v>Художественная</c:v>
                </c:pt>
                <c:pt idx="2">
                  <c:v>Физкультурно-спортивная</c:v>
                </c:pt>
                <c:pt idx="3">
                  <c:v>Туристско-краеведческая</c:v>
                </c:pt>
                <c:pt idx="4">
                  <c:v>Естественнонаучная</c:v>
                </c:pt>
                <c:pt idx="5">
                  <c:v>Техническая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5841</c:v>
                </c:pt>
                <c:pt idx="1">
                  <c:v>3430</c:v>
                </c:pt>
                <c:pt idx="2">
                  <c:v>2758</c:v>
                </c:pt>
                <c:pt idx="3">
                  <c:v>1105</c:v>
                </c:pt>
                <c:pt idx="4">
                  <c:v>906</c:v>
                </c:pt>
                <c:pt idx="5">
                  <c:v>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52-43B1-B214-2326AFCE31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85003112"/>
        <c:axId val="485007072"/>
      </c:barChart>
      <c:catAx>
        <c:axId val="485003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5007072"/>
        <c:crosses val="autoZero"/>
        <c:auto val="1"/>
        <c:lblAlgn val="ctr"/>
        <c:lblOffset val="100"/>
        <c:noMultiLvlLbl val="0"/>
      </c:catAx>
      <c:valAx>
        <c:axId val="485007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5003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программ по направленностям</a:t>
            </a:r>
          </a:p>
        </c:rich>
      </c:tx>
      <c:layout>
        <c:manualLayout>
          <c:xMode val="edge"/>
          <c:yMode val="edge"/>
          <c:x val="0.12271544391830236"/>
          <c:y val="2.581892832545161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306963582677149E-2"/>
          <c:y val="0.1414017506519592"/>
          <c:w val="0.88494298300743823"/>
          <c:h val="0.45264461571988607"/>
        </c:manualLayout>
      </c:layout>
      <c:bar3DChart>
        <c:barDir val="col"/>
        <c:grouping val="stack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программ по направленностям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5">
                      <a:shade val="5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hade val="5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shade val="5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9002-4D9B-A891-6DF01FDBB0D1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5">
                      <a:shade val="7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hade val="7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shade val="7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9002-4D9B-A891-6DF01FDBB0D1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5">
                      <a:shade val="9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hade val="9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shade val="9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9002-4D9B-A891-6DF01FDBB0D1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5">
                      <a:tint val="9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tint val="9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tint val="9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9002-4D9B-A891-6DF01FDBB0D1}"/>
              </c:ext>
            </c:extLst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5">
                      <a:tint val="7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tint val="7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tint val="7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9002-4D9B-A891-6DF01FDBB0D1}"/>
              </c:ext>
            </c:extLst>
          </c:dPt>
          <c:dPt>
            <c:idx val="5"/>
            <c:invertIfNegative val="0"/>
            <c:bubble3D val="0"/>
            <c:spPr>
              <a:gradFill rotWithShape="1">
                <a:gsLst>
                  <a:gs pos="0">
                    <a:schemeClr val="accent5">
                      <a:tint val="5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tint val="5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tint val="5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9002-4D9B-A891-6DF01FDBB0D1}"/>
              </c:ext>
            </c:extLst>
          </c:dPt>
          <c:dLbls>
            <c:dLbl>
              <c:idx val="0"/>
              <c:layout>
                <c:manualLayout>
                  <c:x val="5.2989726251736003E-3"/>
                  <c:y val="-0.246821287384266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002-4D9B-A891-6DF01FDBB0D1}"/>
                </c:ext>
              </c:extLst>
            </c:dLbl>
            <c:dLbl>
              <c:idx val="1"/>
              <c:layout>
                <c:manualLayout>
                  <c:x val="2.6494863125868123E-3"/>
                  <c:y val="-0.189342357445464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002-4D9B-A891-6DF01FDBB0D1}"/>
                </c:ext>
              </c:extLst>
            </c:dLbl>
            <c:dLbl>
              <c:idx val="2"/>
              <c:layout>
                <c:manualLayout>
                  <c:x val="-4.8573354607220879E-17"/>
                  <c:y val="-0.155531222187346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002-4D9B-A891-6DF01FDBB0D1}"/>
                </c:ext>
              </c:extLst>
            </c:dLbl>
            <c:dLbl>
              <c:idx val="3"/>
              <c:layout>
                <c:manualLayout>
                  <c:x val="0"/>
                  <c:y val="-0.121720086929227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002-4D9B-A891-6DF01FDBB0D1}"/>
                </c:ext>
              </c:extLst>
            </c:dLbl>
            <c:dLbl>
              <c:idx val="4"/>
              <c:layout>
                <c:manualLayout>
                  <c:x val="0"/>
                  <c:y val="-0.111576746351791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002-4D9B-A891-6DF01FDBB0D1}"/>
                </c:ext>
              </c:extLst>
            </c:dLbl>
            <c:dLbl>
              <c:idx val="5"/>
              <c:layout>
                <c:manualLayout>
                  <c:x val="5.2989726251736246E-3"/>
                  <c:y val="-8.11467246194850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002-4D9B-A891-6DF01FDBB0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Туристско-краеведческая</c:v>
                </c:pt>
                <c:pt idx="1">
                  <c:v>Физкультурно-спортивная</c:v>
                </c:pt>
                <c:pt idx="2">
                  <c:v>Художественная</c:v>
                </c:pt>
                <c:pt idx="3">
                  <c:v>Социально-гуманитарная</c:v>
                </c:pt>
                <c:pt idx="4">
                  <c:v>Естественнонаучная</c:v>
                </c:pt>
                <c:pt idx="5">
                  <c:v>Техническая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 formatCode="General">
                  <c:v>12</c:v>
                </c:pt>
                <c:pt idx="1">
                  <c:v>6</c:v>
                </c:pt>
                <c:pt idx="2" formatCode="General">
                  <c:v>5</c:v>
                </c:pt>
                <c:pt idx="3">
                  <c:v>5</c:v>
                </c:pt>
                <c:pt idx="4">
                  <c:v>3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002-4D9B-A891-6DF01FDBB0D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57859384"/>
        <c:axId val="557860368"/>
        <c:axId val="0"/>
      </c:bar3DChart>
      <c:catAx>
        <c:axId val="557859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7860368"/>
        <c:crosses val="autoZero"/>
        <c:auto val="1"/>
        <c:lblAlgn val="ctr"/>
        <c:lblOffset val="100"/>
        <c:noMultiLvlLbl val="0"/>
      </c:catAx>
      <c:valAx>
        <c:axId val="55786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7859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306963582677149E-2"/>
          <c:y val="0.1414017506519592"/>
          <c:w val="0.88494298300743823"/>
          <c:h val="0.45264461571988607"/>
        </c:manualLayout>
      </c:layout>
      <c:bar3DChart>
        <c:barDir val="col"/>
        <c:grouping val="stack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программ по направленностям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4">
                      <a:shade val="5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hade val="5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shade val="5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DD47-47DE-BFCA-97BCB3E1C201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4">
                      <a:shade val="7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hade val="7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shade val="7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DD47-47DE-BFCA-97BCB3E1C201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4">
                      <a:shade val="9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hade val="9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shade val="9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DD47-47DE-BFCA-97BCB3E1C201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4">
                      <a:tint val="9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tint val="9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tint val="9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DD47-47DE-BFCA-97BCB3E1C201}"/>
              </c:ext>
            </c:extLst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4">
                      <a:tint val="7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tint val="7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tint val="7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DD47-47DE-BFCA-97BCB3E1C201}"/>
              </c:ext>
            </c:extLst>
          </c:dPt>
          <c:dPt>
            <c:idx val="5"/>
            <c:invertIfNegative val="0"/>
            <c:bubble3D val="0"/>
            <c:spPr>
              <a:gradFill rotWithShape="1">
                <a:gsLst>
                  <a:gs pos="0">
                    <a:schemeClr val="accent4">
                      <a:tint val="5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tint val="5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tint val="5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DD47-47DE-BFCA-97BCB3E1C201}"/>
              </c:ext>
            </c:extLst>
          </c:dPt>
          <c:dLbls>
            <c:dLbl>
              <c:idx val="0"/>
              <c:layout>
                <c:manualLayout>
                  <c:x val="1.6456304559290447E-3"/>
                  <c:y val="-0.258321488890028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D47-47DE-BFCA-97BCB3E1C201}"/>
                </c:ext>
              </c:extLst>
            </c:dLbl>
            <c:dLbl>
              <c:idx val="1"/>
              <c:layout>
                <c:manualLayout>
                  <c:x val="5.2989726251736003E-3"/>
                  <c:y val="-0.246821287384266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D47-47DE-BFCA-97BCB3E1C201}"/>
                </c:ext>
              </c:extLst>
            </c:dLbl>
            <c:dLbl>
              <c:idx val="2"/>
              <c:layout>
                <c:manualLayout>
                  <c:x val="2.6494863125868123E-3"/>
                  <c:y val="-0.189342357445464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D47-47DE-BFCA-97BCB3E1C201}"/>
                </c:ext>
              </c:extLst>
            </c:dLbl>
            <c:dLbl>
              <c:idx val="3"/>
              <c:layout>
                <c:manualLayout>
                  <c:x val="-4.8573354607220879E-17"/>
                  <c:y val="-0.155531222187346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D47-47DE-BFCA-97BCB3E1C201}"/>
                </c:ext>
              </c:extLst>
            </c:dLbl>
            <c:dLbl>
              <c:idx val="4"/>
              <c:layout>
                <c:manualLayout>
                  <c:x val="0"/>
                  <c:y val="-0.111576746351791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D47-47DE-BFCA-97BCB3E1C201}"/>
                </c:ext>
              </c:extLst>
            </c:dLbl>
            <c:dLbl>
              <c:idx val="5"/>
              <c:layout>
                <c:manualLayout>
                  <c:x val="5.2989726251736246E-3"/>
                  <c:y val="-8.11467246194850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D47-47DE-BFCA-97BCB3E1C2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Социально-гуманитарная</c:v>
                </c:pt>
                <c:pt idx="1">
                  <c:v>Художественная</c:v>
                </c:pt>
                <c:pt idx="2">
                  <c:v>Туристско-краеведческая</c:v>
                </c:pt>
                <c:pt idx="3">
                  <c:v>Физкультурно-спортивная</c:v>
                </c:pt>
                <c:pt idx="4">
                  <c:v>Техническая</c:v>
                </c:pt>
                <c:pt idx="5">
                  <c:v>Естественнонаучная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781</c:v>
                </c:pt>
                <c:pt idx="1">
                  <c:v>643</c:v>
                </c:pt>
                <c:pt idx="2">
                  <c:v>424</c:v>
                </c:pt>
                <c:pt idx="3" formatCode="General">
                  <c:v>422</c:v>
                </c:pt>
                <c:pt idx="4">
                  <c:v>372</c:v>
                </c:pt>
                <c:pt idx="5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D47-47DE-BFCA-97BCB3E1C2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57859384"/>
        <c:axId val="557860368"/>
        <c:axId val="0"/>
      </c:bar3DChart>
      <c:catAx>
        <c:axId val="557859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7860368"/>
        <c:crosses val="autoZero"/>
        <c:auto val="1"/>
        <c:lblAlgn val="ctr"/>
        <c:lblOffset val="100"/>
        <c:noMultiLvlLbl val="0"/>
      </c:catAx>
      <c:valAx>
        <c:axId val="55786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7859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адаптированных программ по направленностям</a:t>
            </a:r>
          </a:p>
        </c:rich>
      </c:tx>
      <c:layout>
        <c:manualLayout>
          <c:xMode val="edge"/>
          <c:yMode val="edge"/>
          <c:x val="0.1978855757605231"/>
          <c:y val="2.581944977841175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306963582677149E-2"/>
          <c:y val="0.1414017506519592"/>
          <c:w val="0.88494298300743823"/>
          <c:h val="0.45264461571988607"/>
        </c:manualLayout>
      </c:layout>
      <c:bar3DChart>
        <c:barDir val="col"/>
        <c:grouping val="stack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6">
                      <a:shade val="5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hade val="5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shade val="5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CEF7-463E-81BB-F0C394C5D833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6">
                      <a:shade val="7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hade val="7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shade val="7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CEF7-463E-81BB-F0C394C5D833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6">
                      <a:shade val="9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hade val="9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shade val="9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CEF7-463E-81BB-F0C394C5D833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6">
                      <a:tint val="7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tint val="7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tint val="7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CEF7-463E-81BB-F0C394C5D833}"/>
              </c:ext>
            </c:extLst>
          </c:dPt>
          <c:dLbls>
            <c:dLbl>
              <c:idx val="0"/>
              <c:layout>
                <c:manualLayout>
                  <c:x val="1.7051429485019944E-2"/>
                  <c:y val="-0.2550853737472228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67976991918052E-2"/>
                      <c:h val="8.140125067511727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EF7-463E-81BB-F0C394C5D833}"/>
                </c:ext>
              </c:extLst>
            </c:dLbl>
            <c:dLbl>
              <c:idx val="1"/>
              <c:layout>
                <c:manualLayout>
                  <c:x val="2.6494952612818958E-3"/>
                  <c:y val="-0.2436483663788335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917485619948783E-2"/>
                      <c:h val="0.118589639308419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EF7-463E-81BB-F0C394C5D833}"/>
                </c:ext>
              </c:extLst>
            </c:dLbl>
            <c:dLbl>
              <c:idx val="2"/>
              <c:layout>
                <c:manualLayout>
                  <c:x val="3.286163790381276E-4"/>
                  <c:y val="-0.2310863043916786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2590985916999072E-2"/>
                      <c:h val="8.336608601156972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CEF7-463E-81BB-F0C394C5D833}"/>
                </c:ext>
              </c:extLst>
            </c:dLbl>
            <c:dLbl>
              <c:idx val="3"/>
              <c:layout>
                <c:manualLayout>
                  <c:x val="0"/>
                  <c:y val="-0.111576746351791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EF7-463E-81BB-F0C394C5D8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Социально-гуманитарная</c:v>
                </c:pt>
                <c:pt idx="1">
                  <c:v>Художественная</c:v>
                </c:pt>
                <c:pt idx="2">
                  <c:v>Техническая</c:v>
                </c:pt>
                <c:pt idx="3">
                  <c:v>Физкультурно-спортивная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 formatCode="General">
                  <c:v>6</c:v>
                </c:pt>
                <c:pt idx="1">
                  <c:v>3</c:v>
                </c:pt>
                <c:pt idx="2" formatCode="General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EF7-463E-81BB-F0C394C5D83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57859384"/>
        <c:axId val="557860368"/>
        <c:axId val="0"/>
      </c:bar3DChart>
      <c:catAx>
        <c:axId val="557859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557860368"/>
        <c:crosses val="autoZero"/>
        <c:auto val="1"/>
        <c:lblAlgn val="ctr"/>
        <c:lblOffset val="100"/>
        <c:noMultiLvlLbl val="0"/>
      </c:catAx>
      <c:valAx>
        <c:axId val="55786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7859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7962235109192087E-2"/>
          <c:y val="0.16511616109904823"/>
          <c:w val="0.90669297920044079"/>
          <c:h val="0.488538189984247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программ по направленностям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BFDE-4C35-9D98-6FDA0A19D4C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BFDE-4C35-9D98-6FDA0A19D4C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BFDE-4C35-9D98-6FDA0A19D4C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BFDE-4C35-9D98-6FDA0A19D4C0}"/>
              </c:ext>
            </c:extLst>
          </c:dPt>
          <c:dLbls>
            <c:dLbl>
              <c:idx val="0"/>
              <c:layout>
                <c:manualLayout>
                  <c:x val="6.9391899245835581E-2"/>
                  <c:y val="0.1653742624287260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/>
                      <a:t>Социально-гуманитарная</a:t>
                    </a:r>
                  </a:p>
                  <a:p>
                    <a:pPr algn="ctr">
                      <a:defRPr/>
                    </a:pPr>
                    <a:r>
                      <a:rPr lang="ru-RU" dirty="0"/>
                      <a:t>19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222666282275221"/>
                      <c:h val="0.2486774896790832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BFDE-4C35-9D98-6FDA0A19D4C0}"/>
                </c:ext>
              </c:extLst>
            </c:dLbl>
            <c:dLbl>
              <c:idx val="1"/>
              <c:layout>
                <c:manualLayout>
                  <c:x val="-4.7126332710424948E-3"/>
                  <c:y val="9.88095241800132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78851779891076"/>
                      <c:h val="0.2685247629116039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FDE-4C35-9D98-6FDA0A19D4C0}"/>
                </c:ext>
              </c:extLst>
            </c:dLbl>
            <c:dLbl>
              <c:idx val="2"/>
              <c:layout>
                <c:manualLayout>
                  <c:x val="-1.885044031579839E-2"/>
                  <c:y val="-1.97620604415525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99328876493385"/>
                      <c:h val="0.204358013514653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FDE-4C35-9D98-6FDA0A19D4C0}"/>
                </c:ext>
              </c:extLst>
            </c:dLbl>
            <c:dLbl>
              <c:idx val="3"/>
              <c:layout>
                <c:manualLayout>
                  <c:x val="0.21089033887915026"/>
                  <c:y val="-1.4443877500579346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756839255418781"/>
                      <c:h val="0.1401909529066027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BFDE-4C35-9D98-6FDA0A19D4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33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Социально-гуманитарная</c:v>
                </c:pt>
                <c:pt idx="1">
                  <c:v>Физкультурно-спортивная</c:v>
                </c:pt>
                <c:pt idx="2">
                  <c:v>Туристско-краеведческая</c:v>
                </c:pt>
                <c:pt idx="3">
                  <c:v>Естественнонаучная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#,##0">
                  <c:v>19</c:v>
                </c:pt>
                <c:pt idx="1">
                  <c:v>7</c:v>
                </c:pt>
                <c:pt idx="2" formatCode="#,##0">
                  <c:v>6</c:v>
                </c:pt>
                <c:pt idx="3" formatCode="#,##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FDE-4C35-9D98-6FDA0A19D4C0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3203624091775421E-2"/>
          <c:y val="0.12983603318313294"/>
          <c:w val="0.89102274591041408"/>
          <c:h val="0.3970330604738543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Социально-гуманитарная</c:v>
                </c:pt>
                <c:pt idx="1">
                  <c:v>Художественная</c:v>
                </c:pt>
                <c:pt idx="2">
                  <c:v>Физкультурно-спортивная</c:v>
                </c:pt>
                <c:pt idx="3">
                  <c:v>Техническая</c:v>
                </c:pt>
                <c:pt idx="4">
                  <c:v>Туристско-краеведческая</c:v>
                </c:pt>
                <c:pt idx="5">
                  <c:v>Естественнонаучная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</c:v>
                </c:pt>
                <c:pt idx="1">
                  <c:v>10</c:v>
                </c:pt>
                <c:pt idx="2">
                  <c:v>7</c:v>
                </c:pt>
                <c:pt idx="3">
                  <c:v>6</c:v>
                </c:pt>
                <c:pt idx="4">
                  <c:v>6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1D-438B-8679-275CBC0CEA2F}"/>
            </c:ext>
          </c:extLst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cat>
            <c:strRef>
              <c:f>Лист1!$A$2:$A$8</c:f>
              <c:strCache>
                <c:ptCount val="6"/>
                <c:pt idx="0">
                  <c:v>Социально-гуманитарная</c:v>
                </c:pt>
                <c:pt idx="1">
                  <c:v>Художественная</c:v>
                </c:pt>
                <c:pt idx="2">
                  <c:v>Физкультурно-спортивная</c:v>
                </c:pt>
                <c:pt idx="3">
                  <c:v>Техническая</c:v>
                </c:pt>
                <c:pt idx="4">
                  <c:v>Туристско-краеведческая</c:v>
                </c:pt>
                <c:pt idx="5">
                  <c:v>Естественнонаучная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41D-438B-8679-275CBC0CEA2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1093465960"/>
        <c:axId val="1093462352"/>
        <c:axId val="0"/>
      </c:bar3DChart>
      <c:catAx>
        <c:axId val="10934659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93462352"/>
        <c:crosses val="autoZero"/>
        <c:auto val="1"/>
        <c:lblAlgn val="ctr"/>
        <c:lblOffset val="100"/>
        <c:noMultiLvlLbl val="0"/>
      </c:catAx>
      <c:valAx>
        <c:axId val="10934623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93465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Численность педагогов </a:t>
            </a:r>
          </a:p>
          <a:p>
            <a:pPr algn="l">
              <a:defRPr/>
            </a:pPr>
            <a:r>
              <a:rPr lang="ru-RU" dirty="0"/>
              <a:t>дополнительного образования</a:t>
            </a:r>
          </a:p>
        </c:rich>
      </c:tx>
      <c:layout>
        <c:manualLayout>
          <c:xMode val="edge"/>
          <c:yMode val="edge"/>
          <c:x val="1.0949496839062756E-2"/>
          <c:y val="4.036992608849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3143045750950595"/>
          <c:y val="0.22888679032298029"/>
          <c:w val="0.32524725551257871"/>
          <c:h val="0.5738080619805017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педагогов дополнительного образования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3D2-41DE-94C4-CE796CC8561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D2-41DE-94C4-CE796CC8561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Имеют высшее профессиональное образование</c:v>
                </c:pt>
                <c:pt idx="1">
                  <c:v>Имеют среднее профессиональное образование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150</c:v>
                </c:pt>
                <c:pt idx="1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D2-41DE-94C4-CE796CC8561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16F52F-5D43-4A53-8EE7-CE96A944B12A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F8C2AFC-F71A-457F-9A56-6A5BC981B2BC}">
      <dgm:prSet phldrT="[Текст]" custT="1"/>
      <dgm:spPr/>
      <dgm:t>
        <a:bodyPr/>
        <a:lstStyle/>
        <a:p>
          <a:r>
            <a:rPr lang="ru-RU" sz="1600" b="1" dirty="0">
              <a:latin typeface="Arial" panose="020B0604020202020204" pitchFamily="34" charset="0"/>
              <a:cs typeface="Arial" panose="020B0604020202020204" pitchFamily="34" charset="0"/>
            </a:rPr>
            <a:t>Количество программ</a:t>
          </a:r>
        </a:p>
        <a:p>
          <a:r>
            <a:rPr lang="ru-RU" sz="1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274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54C8C5-0E69-4172-93F3-CAC86F5C3F94}" type="parTrans" cxnId="{F993C033-2F55-461B-BE1E-9809C3A0FA1C}">
      <dgm:prSet/>
      <dgm:spPr/>
      <dgm:t>
        <a:bodyPr/>
        <a:lstStyle/>
        <a:p>
          <a:endParaRPr lang="ru-RU"/>
        </a:p>
      </dgm:t>
    </dgm:pt>
    <dgm:pt modelId="{DC3CAC95-D9F6-432E-A3F6-12161EA2656E}" type="sibTrans" cxnId="{F993C033-2F55-461B-BE1E-9809C3A0FA1C}">
      <dgm:prSet/>
      <dgm:spPr/>
      <dgm:t>
        <a:bodyPr/>
        <a:lstStyle/>
        <a:p>
          <a:endParaRPr lang="ru-RU"/>
        </a:p>
      </dgm:t>
    </dgm:pt>
    <dgm:pt modelId="{6239B42F-8CD9-48F8-83A5-0867EE5E0827}" type="asst">
      <dgm:prSet phldrT="[Текст]" custT="1"/>
      <dgm:spPr/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Из них программы для детей ОВЗ</a:t>
          </a:r>
        </a:p>
        <a:p>
          <a:r>
            <a:rPr lang="ru-RU" sz="1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14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B6B34F-57B7-4A28-9FEE-B8D8E87718EB}" type="parTrans" cxnId="{536220A7-1C1A-46F8-AC87-7D88D2AEE685}">
      <dgm:prSet/>
      <dgm:spPr/>
      <dgm:t>
        <a:bodyPr/>
        <a:lstStyle/>
        <a:p>
          <a:endParaRPr lang="ru-RU"/>
        </a:p>
      </dgm:t>
    </dgm:pt>
    <dgm:pt modelId="{66336471-4FCA-4BAC-8B4A-5D30B46CD27E}" type="sibTrans" cxnId="{536220A7-1C1A-46F8-AC87-7D88D2AEE685}">
      <dgm:prSet/>
      <dgm:spPr/>
      <dgm:t>
        <a:bodyPr/>
        <a:lstStyle/>
        <a:p>
          <a:endParaRPr lang="ru-RU"/>
        </a:p>
      </dgm:t>
    </dgm:pt>
    <dgm:pt modelId="{2A4292EB-16FD-4149-88A3-3B353F0492FD}">
      <dgm:prSet phldrT="[Текст]" custT="1"/>
      <dgm:spPr/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Из них инклюзивные программы</a:t>
          </a:r>
        </a:p>
        <a:p>
          <a:r>
            <a:rPr lang="ru-RU" sz="1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0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F859E9-89EB-45CB-BADC-E66DD445EE3D}" type="parTrans" cxnId="{D7F51AB0-C081-4CB9-986C-A8CB1AF45816}">
      <dgm:prSet/>
      <dgm:spPr/>
      <dgm:t>
        <a:bodyPr/>
        <a:lstStyle/>
        <a:p>
          <a:endParaRPr lang="ru-RU"/>
        </a:p>
      </dgm:t>
    </dgm:pt>
    <dgm:pt modelId="{CF2E4A23-E482-40F3-9669-86141DB5B0DC}" type="sibTrans" cxnId="{D7F51AB0-C081-4CB9-986C-A8CB1AF45816}">
      <dgm:prSet/>
      <dgm:spPr/>
      <dgm:t>
        <a:bodyPr/>
        <a:lstStyle/>
        <a:p>
          <a:endParaRPr lang="ru-RU"/>
        </a:p>
      </dgm:t>
    </dgm:pt>
    <dgm:pt modelId="{42BCE992-1530-4B72-B235-4286E0514D3A}">
      <dgm:prSet phldrT="[Текст]" custT="1"/>
      <dgm:spPr/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Из них адаптированные программы</a:t>
          </a:r>
        </a:p>
        <a:p>
          <a:r>
            <a:rPr lang="ru-RU" sz="1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14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089EB4-6B25-48AD-A557-B252059CBCEF}" type="parTrans" cxnId="{A946D766-49E4-4FF0-B893-39771B24C946}">
      <dgm:prSet/>
      <dgm:spPr/>
      <dgm:t>
        <a:bodyPr/>
        <a:lstStyle/>
        <a:p>
          <a:endParaRPr lang="ru-RU"/>
        </a:p>
      </dgm:t>
    </dgm:pt>
    <dgm:pt modelId="{64249528-F8C6-4459-980E-CA9A0D1D98B1}" type="sibTrans" cxnId="{A946D766-49E4-4FF0-B893-39771B24C946}">
      <dgm:prSet/>
      <dgm:spPr/>
      <dgm:t>
        <a:bodyPr/>
        <a:lstStyle/>
        <a:p>
          <a:endParaRPr lang="ru-RU"/>
        </a:p>
      </dgm:t>
    </dgm:pt>
    <dgm:pt modelId="{5317648A-CD7A-4222-8C3F-1110CC3CB9E4}">
      <dgm:prSet phldrT="[Текст]" custT="1"/>
      <dgm:spPr/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Из них программы, участвующие в значимых проектах</a:t>
          </a:r>
        </a:p>
        <a:p>
          <a:r>
            <a:rPr lang="ru-RU" sz="1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34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9B5A02-F1BD-493D-9689-DCDC7FF742A1}" type="parTrans" cxnId="{42451995-AF2F-4B5F-9C16-262E1AA8AD89}">
      <dgm:prSet/>
      <dgm:spPr/>
      <dgm:t>
        <a:bodyPr/>
        <a:lstStyle/>
        <a:p>
          <a:endParaRPr lang="ru-RU"/>
        </a:p>
      </dgm:t>
    </dgm:pt>
    <dgm:pt modelId="{E96C37EE-5A72-4EE1-87F1-D8D4844BA7EE}" type="sibTrans" cxnId="{42451995-AF2F-4B5F-9C16-262E1AA8AD89}">
      <dgm:prSet/>
      <dgm:spPr/>
      <dgm:t>
        <a:bodyPr/>
        <a:lstStyle/>
        <a:p>
          <a:endParaRPr lang="ru-RU"/>
        </a:p>
      </dgm:t>
    </dgm:pt>
    <dgm:pt modelId="{455C50C0-BDB7-46EB-9B3A-E56966BDA1E1}">
      <dgm:prSet custT="1"/>
      <dgm:spPr/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Из них программы </a:t>
          </a:r>
        </a:p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по ПФ</a:t>
          </a:r>
        </a:p>
        <a:p>
          <a:r>
            <a:rPr lang="ru-RU" sz="1600" b="1" dirty="0">
              <a:solidFill>
                <a:srgbClr val="CC6600"/>
              </a:solidFill>
              <a:latin typeface="Arial" panose="020B0604020202020204" pitchFamily="34" charset="0"/>
              <a:cs typeface="Arial" panose="020B0604020202020204" pitchFamily="34" charset="0"/>
            </a:rPr>
            <a:t>44</a:t>
          </a:r>
        </a:p>
      </dgm:t>
    </dgm:pt>
    <dgm:pt modelId="{493D0BE3-C5F3-4FA0-BB1A-0564D3D21E4D}" type="parTrans" cxnId="{F2719A28-D715-4753-8DF0-48950B5AAE08}">
      <dgm:prSet/>
      <dgm:spPr/>
      <dgm:t>
        <a:bodyPr/>
        <a:lstStyle/>
        <a:p>
          <a:endParaRPr lang="ru-RU"/>
        </a:p>
      </dgm:t>
    </dgm:pt>
    <dgm:pt modelId="{5C57556F-B095-42D7-9E82-2D8BE1ABE1B0}" type="sibTrans" cxnId="{F2719A28-D715-4753-8DF0-48950B5AAE08}">
      <dgm:prSet/>
      <dgm:spPr/>
      <dgm:t>
        <a:bodyPr/>
        <a:lstStyle/>
        <a:p>
          <a:endParaRPr lang="ru-RU"/>
        </a:p>
      </dgm:t>
    </dgm:pt>
    <dgm:pt modelId="{B117221E-4BAE-4F52-8205-65468B3161E7}" type="pres">
      <dgm:prSet presAssocID="{8916F52F-5D43-4A53-8EE7-CE96A944B12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B56947E-E837-47BA-80A6-BD544CAE8B8B}" type="pres">
      <dgm:prSet presAssocID="{3F8C2AFC-F71A-457F-9A56-6A5BC981B2BC}" presName="hierRoot1" presStyleCnt="0"/>
      <dgm:spPr/>
    </dgm:pt>
    <dgm:pt modelId="{DA8AF8BB-0BF9-4D3F-9A0A-C151E1BE347B}" type="pres">
      <dgm:prSet presAssocID="{3F8C2AFC-F71A-457F-9A56-6A5BC981B2BC}" presName="composite" presStyleCnt="0"/>
      <dgm:spPr/>
    </dgm:pt>
    <dgm:pt modelId="{F916B2AE-0853-49D5-A381-87765CBB4E51}" type="pres">
      <dgm:prSet presAssocID="{3F8C2AFC-F71A-457F-9A56-6A5BC981B2BC}" presName="background" presStyleLbl="node0" presStyleIdx="0" presStyleCnt="1"/>
      <dgm:spPr>
        <a:solidFill>
          <a:srgbClr val="008080"/>
        </a:solidFill>
      </dgm:spPr>
    </dgm:pt>
    <dgm:pt modelId="{F22B7B0C-DF46-4C2D-B693-057FD9D68DC1}" type="pres">
      <dgm:prSet presAssocID="{3F8C2AFC-F71A-457F-9A56-6A5BC981B2BC}" presName="text" presStyleLbl="fgAcc0" presStyleIdx="0" presStyleCnt="1" custScaleX="104639" custScaleY="112687">
        <dgm:presLayoutVars>
          <dgm:chPref val="3"/>
        </dgm:presLayoutVars>
      </dgm:prSet>
      <dgm:spPr/>
    </dgm:pt>
    <dgm:pt modelId="{F8B036E1-D251-4EEC-B803-8452D81C5009}" type="pres">
      <dgm:prSet presAssocID="{3F8C2AFC-F71A-457F-9A56-6A5BC981B2BC}" presName="hierChild2" presStyleCnt="0"/>
      <dgm:spPr/>
    </dgm:pt>
    <dgm:pt modelId="{EE04DCEA-68F9-4937-A521-12348BEA9E21}" type="pres">
      <dgm:prSet presAssocID="{C8B6B34F-57B7-4A28-9FEE-B8D8E87718EB}" presName="Name10" presStyleLbl="parChTrans1D2" presStyleIdx="0" presStyleCnt="5"/>
      <dgm:spPr/>
    </dgm:pt>
    <dgm:pt modelId="{A81FDDBB-4DD8-49B7-9D78-A198C8BB306C}" type="pres">
      <dgm:prSet presAssocID="{6239B42F-8CD9-48F8-83A5-0867EE5E0827}" presName="hierRoot2" presStyleCnt="0"/>
      <dgm:spPr/>
    </dgm:pt>
    <dgm:pt modelId="{3D1BE91F-9B07-42E9-B033-D85042E1883A}" type="pres">
      <dgm:prSet presAssocID="{6239B42F-8CD9-48F8-83A5-0867EE5E0827}" presName="composite2" presStyleCnt="0"/>
      <dgm:spPr/>
    </dgm:pt>
    <dgm:pt modelId="{1C44DCB4-AD37-470C-921F-8952D7E14072}" type="pres">
      <dgm:prSet presAssocID="{6239B42F-8CD9-48F8-83A5-0867EE5E0827}" presName="background2" presStyleLbl="asst1" presStyleIdx="0" presStyleCnt="1"/>
      <dgm:spPr/>
    </dgm:pt>
    <dgm:pt modelId="{EEFCD92F-AB02-4362-B567-8B3697628166}" type="pres">
      <dgm:prSet presAssocID="{6239B42F-8CD9-48F8-83A5-0867EE5E0827}" presName="text2" presStyleLbl="fgAcc2" presStyleIdx="0" presStyleCnt="5" custScaleX="92880" custScaleY="135486">
        <dgm:presLayoutVars>
          <dgm:chPref val="3"/>
        </dgm:presLayoutVars>
      </dgm:prSet>
      <dgm:spPr/>
    </dgm:pt>
    <dgm:pt modelId="{013E8DFE-4226-429B-AA7B-66E9590E3E6D}" type="pres">
      <dgm:prSet presAssocID="{6239B42F-8CD9-48F8-83A5-0867EE5E0827}" presName="hierChild3" presStyleCnt="0"/>
      <dgm:spPr/>
    </dgm:pt>
    <dgm:pt modelId="{6676D0CE-5725-44A8-8529-6A834743F57A}" type="pres">
      <dgm:prSet presAssocID="{3BF859E9-89EB-45CB-BADC-E66DD445EE3D}" presName="Name10" presStyleLbl="parChTrans1D2" presStyleIdx="1" presStyleCnt="5"/>
      <dgm:spPr/>
    </dgm:pt>
    <dgm:pt modelId="{1813BBEE-7F54-413D-BB12-79A3D6147189}" type="pres">
      <dgm:prSet presAssocID="{2A4292EB-16FD-4149-88A3-3B353F0492FD}" presName="hierRoot2" presStyleCnt="0"/>
      <dgm:spPr/>
    </dgm:pt>
    <dgm:pt modelId="{04E9CE92-9A2B-481B-A436-BC686A9EE2F3}" type="pres">
      <dgm:prSet presAssocID="{2A4292EB-16FD-4149-88A3-3B353F0492FD}" presName="composite2" presStyleCnt="0"/>
      <dgm:spPr/>
    </dgm:pt>
    <dgm:pt modelId="{E92D1456-838C-400A-AAE8-A3D462EF95A9}" type="pres">
      <dgm:prSet presAssocID="{2A4292EB-16FD-4149-88A3-3B353F0492FD}" presName="background2" presStyleLbl="node2" presStyleIdx="0" presStyleCnt="4"/>
      <dgm:spPr/>
    </dgm:pt>
    <dgm:pt modelId="{C132D6F0-9B82-4DA4-A20C-617B89206C19}" type="pres">
      <dgm:prSet presAssocID="{2A4292EB-16FD-4149-88A3-3B353F0492FD}" presName="text2" presStyleLbl="fgAcc2" presStyleIdx="1" presStyleCnt="5" custScaleX="98770" custScaleY="137442">
        <dgm:presLayoutVars>
          <dgm:chPref val="3"/>
        </dgm:presLayoutVars>
      </dgm:prSet>
      <dgm:spPr/>
    </dgm:pt>
    <dgm:pt modelId="{2F32D801-88F1-4CF4-9697-CEB6950EAF29}" type="pres">
      <dgm:prSet presAssocID="{2A4292EB-16FD-4149-88A3-3B353F0492FD}" presName="hierChild3" presStyleCnt="0"/>
      <dgm:spPr/>
    </dgm:pt>
    <dgm:pt modelId="{BFF0CEE5-72E2-45E2-B251-8188E802D246}" type="pres">
      <dgm:prSet presAssocID="{AC089EB4-6B25-48AD-A557-B252059CBCEF}" presName="Name10" presStyleLbl="parChTrans1D2" presStyleIdx="2" presStyleCnt="5"/>
      <dgm:spPr/>
    </dgm:pt>
    <dgm:pt modelId="{F6D98DB3-A9CE-4EB0-89D8-7BB04C486A85}" type="pres">
      <dgm:prSet presAssocID="{42BCE992-1530-4B72-B235-4286E0514D3A}" presName="hierRoot2" presStyleCnt="0"/>
      <dgm:spPr/>
    </dgm:pt>
    <dgm:pt modelId="{B3599C63-17F1-481E-80AD-B9DC68E32427}" type="pres">
      <dgm:prSet presAssocID="{42BCE992-1530-4B72-B235-4286E0514D3A}" presName="composite2" presStyleCnt="0"/>
      <dgm:spPr/>
    </dgm:pt>
    <dgm:pt modelId="{9AF03AFD-5712-4B65-B8B9-0C78AFF57A8A}" type="pres">
      <dgm:prSet presAssocID="{42BCE992-1530-4B72-B235-4286E0514D3A}" presName="background2" presStyleLbl="node2" presStyleIdx="1" presStyleCnt="4"/>
      <dgm:spPr/>
    </dgm:pt>
    <dgm:pt modelId="{27CF4515-1C19-4789-B48A-3FBC0AB02375}" type="pres">
      <dgm:prSet presAssocID="{42BCE992-1530-4B72-B235-4286E0514D3A}" presName="text2" presStyleLbl="fgAcc2" presStyleIdx="2" presStyleCnt="5" custScaleX="103452" custScaleY="137250">
        <dgm:presLayoutVars>
          <dgm:chPref val="3"/>
        </dgm:presLayoutVars>
      </dgm:prSet>
      <dgm:spPr/>
    </dgm:pt>
    <dgm:pt modelId="{5F6552FA-A5B3-4041-9610-C39E9000B0DD}" type="pres">
      <dgm:prSet presAssocID="{42BCE992-1530-4B72-B235-4286E0514D3A}" presName="hierChild3" presStyleCnt="0"/>
      <dgm:spPr/>
    </dgm:pt>
    <dgm:pt modelId="{08649FC6-EB9E-482A-AD53-9626DD919E7A}" type="pres">
      <dgm:prSet presAssocID="{493D0BE3-C5F3-4FA0-BB1A-0564D3D21E4D}" presName="Name10" presStyleLbl="parChTrans1D2" presStyleIdx="3" presStyleCnt="5"/>
      <dgm:spPr/>
    </dgm:pt>
    <dgm:pt modelId="{8AB0241C-8C8A-472F-94D2-0527BEA47079}" type="pres">
      <dgm:prSet presAssocID="{455C50C0-BDB7-46EB-9B3A-E56966BDA1E1}" presName="hierRoot2" presStyleCnt="0"/>
      <dgm:spPr/>
    </dgm:pt>
    <dgm:pt modelId="{AE24E3FD-DB12-4FFD-9F03-119182B99EA2}" type="pres">
      <dgm:prSet presAssocID="{455C50C0-BDB7-46EB-9B3A-E56966BDA1E1}" presName="composite2" presStyleCnt="0"/>
      <dgm:spPr/>
    </dgm:pt>
    <dgm:pt modelId="{FB77E740-85C0-4E1C-ABC5-44C2E417C594}" type="pres">
      <dgm:prSet presAssocID="{455C50C0-BDB7-46EB-9B3A-E56966BDA1E1}" presName="background2" presStyleLbl="node2" presStyleIdx="2" presStyleCnt="4"/>
      <dgm:spPr/>
    </dgm:pt>
    <dgm:pt modelId="{D338D384-D36E-4071-AE1B-A1C446AE6C81}" type="pres">
      <dgm:prSet presAssocID="{455C50C0-BDB7-46EB-9B3A-E56966BDA1E1}" presName="text2" presStyleLbl="fgAcc2" presStyleIdx="3" presStyleCnt="5" custScaleX="107442" custScaleY="140890">
        <dgm:presLayoutVars>
          <dgm:chPref val="3"/>
        </dgm:presLayoutVars>
      </dgm:prSet>
      <dgm:spPr/>
    </dgm:pt>
    <dgm:pt modelId="{014D510C-4811-41E5-A412-75C00D4ABC30}" type="pres">
      <dgm:prSet presAssocID="{455C50C0-BDB7-46EB-9B3A-E56966BDA1E1}" presName="hierChild3" presStyleCnt="0"/>
      <dgm:spPr/>
    </dgm:pt>
    <dgm:pt modelId="{AFEFD204-0087-4848-820A-7E045FD0B9DB}" type="pres">
      <dgm:prSet presAssocID="{409B5A02-F1BD-493D-9689-DCDC7FF742A1}" presName="Name10" presStyleLbl="parChTrans1D2" presStyleIdx="4" presStyleCnt="5"/>
      <dgm:spPr/>
    </dgm:pt>
    <dgm:pt modelId="{9BB4A90E-26A0-46C9-8E70-124DA297E6C3}" type="pres">
      <dgm:prSet presAssocID="{5317648A-CD7A-4222-8C3F-1110CC3CB9E4}" presName="hierRoot2" presStyleCnt="0"/>
      <dgm:spPr/>
    </dgm:pt>
    <dgm:pt modelId="{958AEB80-077A-423A-A70A-7FF4B9F55592}" type="pres">
      <dgm:prSet presAssocID="{5317648A-CD7A-4222-8C3F-1110CC3CB9E4}" presName="composite2" presStyleCnt="0"/>
      <dgm:spPr/>
    </dgm:pt>
    <dgm:pt modelId="{3080AD3D-0479-4451-9446-9AF6ACA74CAB}" type="pres">
      <dgm:prSet presAssocID="{5317648A-CD7A-4222-8C3F-1110CC3CB9E4}" presName="background2" presStyleLbl="node2" presStyleIdx="3" presStyleCnt="4"/>
      <dgm:spPr/>
    </dgm:pt>
    <dgm:pt modelId="{1B93DF86-33D3-445A-96F8-8EDFCAC941E1}" type="pres">
      <dgm:prSet presAssocID="{5317648A-CD7A-4222-8C3F-1110CC3CB9E4}" presName="text2" presStyleLbl="fgAcc2" presStyleIdx="4" presStyleCnt="5" custScaleX="106271" custScaleY="142541">
        <dgm:presLayoutVars>
          <dgm:chPref val="3"/>
        </dgm:presLayoutVars>
      </dgm:prSet>
      <dgm:spPr/>
    </dgm:pt>
    <dgm:pt modelId="{35C0ECDD-2956-4169-9980-C8B6C52EB8D9}" type="pres">
      <dgm:prSet presAssocID="{5317648A-CD7A-4222-8C3F-1110CC3CB9E4}" presName="hierChild3" presStyleCnt="0"/>
      <dgm:spPr/>
    </dgm:pt>
  </dgm:ptLst>
  <dgm:cxnLst>
    <dgm:cxn modelId="{15A1EB04-B3E5-47BD-B406-2A2D3431BC85}" type="presOf" srcId="{42BCE992-1530-4B72-B235-4286E0514D3A}" destId="{27CF4515-1C19-4789-B48A-3FBC0AB02375}" srcOrd="0" destOrd="0" presId="urn:microsoft.com/office/officeart/2005/8/layout/hierarchy1"/>
    <dgm:cxn modelId="{F2719A28-D715-4753-8DF0-48950B5AAE08}" srcId="{3F8C2AFC-F71A-457F-9A56-6A5BC981B2BC}" destId="{455C50C0-BDB7-46EB-9B3A-E56966BDA1E1}" srcOrd="3" destOrd="0" parTransId="{493D0BE3-C5F3-4FA0-BB1A-0564D3D21E4D}" sibTransId="{5C57556F-B095-42D7-9E82-2D8BE1ABE1B0}"/>
    <dgm:cxn modelId="{2CB8DE2F-9382-4B68-A387-2B6C0A36F809}" type="presOf" srcId="{3BF859E9-89EB-45CB-BADC-E66DD445EE3D}" destId="{6676D0CE-5725-44A8-8529-6A834743F57A}" srcOrd="0" destOrd="0" presId="urn:microsoft.com/office/officeart/2005/8/layout/hierarchy1"/>
    <dgm:cxn modelId="{7B206F33-3A49-4EE1-A322-CB1E7F7EBEFF}" type="presOf" srcId="{6239B42F-8CD9-48F8-83A5-0867EE5E0827}" destId="{EEFCD92F-AB02-4362-B567-8B3697628166}" srcOrd="0" destOrd="0" presId="urn:microsoft.com/office/officeart/2005/8/layout/hierarchy1"/>
    <dgm:cxn modelId="{F993C033-2F55-461B-BE1E-9809C3A0FA1C}" srcId="{8916F52F-5D43-4A53-8EE7-CE96A944B12A}" destId="{3F8C2AFC-F71A-457F-9A56-6A5BC981B2BC}" srcOrd="0" destOrd="0" parTransId="{4E54C8C5-0E69-4172-93F3-CAC86F5C3F94}" sibTransId="{DC3CAC95-D9F6-432E-A3F6-12161EA2656E}"/>
    <dgm:cxn modelId="{7B7DC639-C661-45EA-89D1-D776DF0CC729}" type="presOf" srcId="{493D0BE3-C5F3-4FA0-BB1A-0564D3D21E4D}" destId="{08649FC6-EB9E-482A-AD53-9626DD919E7A}" srcOrd="0" destOrd="0" presId="urn:microsoft.com/office/officeart/2005/8/layout/hierarchy1"/>
    <dgm:cxn modelId="{A67DE761-6B51-4ADA-A475-EBE2ECD55160}" type="presOf" srcId="{2A4292EB-16FD-4149-88A3-3B353F0492FD}" destId="{C132D6F0-9B82-4DA4-A20C-617B89206C19}" srcOrd="0" destOrd="0" presId="urn:microsoft.com/office/officeart/2005/8/layout/hierarchy1"/>
    <dgm:cxn modelId="{A946D766-49E4-4FF0-B893-39771B24C946}" srcId="{3F8C2AFC-F71A-457F-9A56-6A5BC981B2BC}" destId="{42BCE992-1530-4B72-B235-4286E0514D3A}" srcOrd="2" destOrd="0" parTransId="{AC089EB4-6B25-48AD-A557-B252059CBCEF}" sibTransId="{64249528-F8C6-4459-980E-CA9A0D1D98B1}"/>
    <dgm:cxn modelId="{7FAA7C74-1DF6-4432-A9B1-0618556FEF51}" type="presOf" srcId="{455C50C0-BDB7-46EB-9B3A-E56966BDA1E1}" destId="{D338D384-D36E-4071-AE1B-A1C446AE6C81}" srcOrd="0" destOrd="0" presId="urn:microsoft.com/office/officeart/2005/8/layout/hierarchy1"/>
    <dgm:cxn modelId="{52DD1958-3956-40BA-9A43-B7F1D0A1C9AC}" type="presOf" srcId="{3F8C2AFC-F71A-457F-9A56-6A5BC981B2BC}" destId="{F22B7B0C-DF46-4C2D-B693-057FD9D68DC1}" srcOrd="0" destOrd="0" presId="urn:microsoft.com/office/officeart/2005/8/layout/hierarchy1"/>
    <dgm:cxn modelId="{68412388-9840-46BD-AA0D-53B108635CD9}" type="presOf" srcId="{AC089EB4-6B25-48AD-A557-B252059CBCEF}" destId="{BFF0CEE5-72E2-45E2-B251-8188E802D246}" srcOrd="0" destOrd="0" presId="urn:microsoft.com/office/officeart/2005/8/layout/hierarchy1"/>
    <dgm:cxn modelId="{1B32AF8D-6AB9-47B7-B0AC-D98EFB4806E9}" type="presOf" srcId="{5317648A-CD7A-4222-8C3F-1110CC3CB9E4}" destId="{1B93DF86-33D3-445A-96F8-8EDFCAC941E1}" srcOrd="0" destOrd="0" presId="urn:microsoft.com/office/officeart/2005/8/layout/hierarchy1"/>
    <dgm:cxn modelId="{42451995-AF2F-4B5F-9C16-262E1AA8AD89}" srcId="{3F8C2AFC-F71A-457F-9A56-6A5BC981B2BC}" destId="{5317648A-CD7A-4222-8C3F-1110CC3CB9E4}" srcOrd="4" destOrd="0" parTransId="{409B5A02-F1BD-493D-9689-DCDC7FF742A1}" sibTransId="{E96C37EE-5A72-4EE1-87F1-D8D4844BA7EE}"/>
    <dgm:cxn modelId="{C9F883A2-6937-46CF-B02C-4C7EE99A4A46}" type="presOf" srcId="{8916F52F-5D43-4A53-8EE7-CE96A944B12A}" destId="{B117221E-4BAE-4F52-8205-65468B3161E7}" srcOrd="0" destOrd="0" presId="urn:microsoft.com/office/officeart/2005/8/layout/hierarchy1"/>
    <dgm:cxn modelId="{536220A7-1C1A-46F8-AC87-7D88D2AEE685}" srcId="{3F8C2AFC-F71A-457F-9A56-6A5BC981B2BC}" destId="{6239B42F-8CD9-48F8-83A5-0867EE5E0827}" srcOrd="0" destOrd="0" parTransId="{C8B6B34F-57B7-4A28-9FEE-B8D8E87718EB}" sibTransId="{66336471-4FCA-4BAC-8B4A-5D30B46CD27E}"/>
    <dgm:cxn modelId="{BCDB55A7-DED1-46C5-A36E-A7602A902605}" type="presOf" srcId="{409B5A02-F1BD-493D-9689-DCDC7FF742A1}" destId="{AFEFD204-0087-4848-820A-7E045FD0B9DB}" srcOrd="0" destOrd="0" presId="urn:microsoft.com/office/officeart/2005/8/layout/hierarchy1"/>
    <dgm:cxn modelId="{D7F51AB0-C081-4CB9-986C-A8CB1AF45816}" srcId="{3F8C2AFC-F71A-457F-9A56-6A5BC981B2BC}" destId="{2A4292EB-16FD-4149-88A3-3B353F0492FD}" srcOrd="1" destOrd="0" parTransId="{3BF859E9-89EB-45CB-BADC-E66DD445EE3D}" sibTransId="{CF2E4A23-E482-40F3-9669-86141DB5B0DC}"/>
    <dgm:cxn modelId="{BCFCBAC4-14D0-4016-9960-ADBD69D136A2}" type="presOf" srcId="{C8B6B34F-57B7-4A28-9FEE-B8D8E87718EB}" destId="{EE04DCEA-68F9-4937-A521-12348BEA9E21}" srcOrd="0" destOrd="0" presId="urn:microsoft.com/office/officeart/2005/8/layout/hierarchy1"/>
    <dgm:cxn modelId="{A7015FF5-5866-44A6-AEB0-CEF6B6A9F5F4}" type="presParOf" srcId="{B117221E-4BAE-4F52-8205-65468B3161E7}" destId="{3B56947E-E837-47BA-80A6-BD544CAE8B8B}" srcOrd="0" destOrd="0" presId="urn:microsoft.com/office/officeart/2005/8/layout/hierarchy1"/>
    <dgm:cxn modelId="{3F8F7DDF-5B20-49C4-BACE-A77DF41D91B1}" type="presParOf" srcId="{3B56947E-E837-47BA-80A6-BD544CAE8B8B}" destId="{DA8AF8BB-0BF9-4D3F-9A0A-C151E1BE347B}" srcOrd="0" destOrd="0" presId="urn:microsoft.com/office/officeart/2005/8/layout/hierarchy1"/>
    <dgm:cxn modelId="{3AA8DA07-0980-4955-99F7-3BFF83BE9CE4}" type="presParOf" srcId="{DA8AF8BB-0BF9-4D3F-9A0A-C151E1BE347B}" destId="{F916B2AE-0853-49D5-A381-87765CBB4E51}" srcOrd="0" destOrd="0" presId="urn:microsoft.com/office/officeart/2005/8/layout/hierarchy1"/>
    <dgm:cxn modelId="{21036D17-353E-4E22-A18E-6952A38EE6EC}" type="presParOf" srcId="{DA8AF8BB-0BF9-4D3F-9A0A-C151E1BE347B}" destId="{F22B7B0C-DF46-4C2D-B693-057FD9D68DC1}" srcOrd="1" destOrd="0" presId="urn:microsoft.com/office/officeart/2005/8/layout/hierarchy1"/>
    <dgm:cxn modelId="{BE7AED96-EC2A-4D13-820F-DEB27B7A909C}" type="presParOf" srcId="{3B56947E-E837-47BA-80A6-BD544CAE8B8B}" destId="{F8B036E1-D251-4EEC-B803-8452D81C5009}" srcOrd="1" destOrd="0" presId="urn:microsoft.com/office/officeart/2005/8/layout/hierarchy1"/>
    <dgm:cxn modelId="{C51DBC22-650B-4D5B-B9BA-FF7530289216}" type="presParOf" srcId="{F8B036E1-D251-4EEC-B803-8452D81C5009}" destId="{EE04DCEA-68F9-4937-A521-12348BEA9E21}" srcOrd="0" destOrd="0" presId="urn:microsoft.com/office/officeart/2005/8/layout/hierarchy1"/>
    <dgm:cxn modelId="{F5ADA421-3093-439B-BE05-8F3E07400DEC}" type="presParOf" srcId="{F8B036E1-D251-4EEC-B803-8452D81C5009}" destId="{A81FDDBB-4DD8-49B7-9D78-A198C8BB306C}" srcOrd="1" destOrd="0" presId="urn:microsoft.com/office/officeart/2005/8/layout/hierarchy1"/>
    <dgm:cxn modelId="{688720DF-BFBC-4AF4-94A2-52DAB1353696}" type="presParOf" srcId="{A81FDDBB-4DD8-49B7-9D78-A198C8BB306C}" destId="{3D1BE91F-9B07-42E9-B033-D85042E1883A}" srcOrd="0" destOrd="0" presId="urn:microsoft.com/office/officeart/2005/8/layout/hierarchy1"/>
    <dgm:cxn modelId="{FA983F5C-05FC-4788-A45B-665C2842BA70}" type="presParOf" srcId="{3D1BE91F-9B07-42E9-B033-D85042E1883A}" destId="{1C44DCB4-AD37-470C-921F-8952D7E14072}" srcOrd="0" destOrd="0" presId="urn:microsoft.com/office/officeart/2005/8/layout/hierarchy1"/>
    <dgm:cxn modelId="{1036931E-3FE8-4205-9D18-3488EF16EC1B}" type="presParOf" srcId="{3D1BE91F-9B07-42E9-B033-D85042E1883A}" destId="{EEFCD92F-AB02-4362-B567-8B3697628166}" srcOrd="1" destOrd="0" presId="urn:microsoft.com/office/officeart/2005/8/layout/hierarchy1"/>
    <dgm:cxn modelId="{577AC02F-4833-48E4-BB86-5476914FEBC7}" type="presParOf" srcId="{A81FDDBB-4DD8-49B7-9D78-A198C8BB306C}" destId="{013E8DFE-4226-429B-AA7B-66E9590E3E6D}" srcOrd="1" destOrd="0" presId="urn:microsoft.com/office/officeart/2005/8/layout/hierarchy1"/>
    <dgm:cxn modelId="{80788953-4305-4295-8E03-BC8D3DA9C06A}" type="presParOf" srcId="{F8B036E1-D251-4EEC-B803-8452D81C5009}" destId="{6676D0CE-5725-44A8-8529-6A834743F57A}" srcOrd="2" destOrd="0" presId="urn:microsoft.com/office/officeart/2005/8/layout/hierarchy1"/>
    <dgm:cxn modelId="{76B4E58F-C2F2-4BC0-A38A-0C6B6041C9B1}" type="presParOf" srcId="{F8B036E1-D251-4EEC-B803-8452D81C5009}" destId="{1813BBEE-7F54-413D-BB12-79A3D6147189}" srcOrd="3" destOrd="0" presId="urn:microsoft.com/office/officeart/2005/8/layout/hierarchy1"/>
    <dgm:cxn modelId="{D10C53D0-7478-4124-98FB-C1677751C3DE}" type="presParOf" srcId="{1813BBEE-7F54-413D-BB12-79A3D6147189}" destId="{04E9CE92-9A2B-481B-A436-BC686A9EE2F3}" srcOrd="0" destOrd="0" presId="urn:microsoft.com/office/officeart/2005/8/layout/hierarchy1"/>
    <dgm:cxn modelId="{42D4D42F-A7D0-441E-A656-62183E1A6E61}" type="presParOf" srcId="{04E9CE92-9A2B-481B-A436-BC686A9EE2F3}" destId="{E92D1456-838C-400A-AAE8-A3D462EF95A9}" srcOrd="0" destOrd="0" presId="urn:microsoft.com/office/officeart/2005/8/layout/hierarchy1"/>
    <dgm:cxn modelId="{2B13EDE6-ED9D-4EA0-80E2-13B928B95BD7}" type="presParOf" srcId="{04E9CE92-9A2B-481B-A436-BC686A9EE2F3}" destId="{C132D6F0-9B82-4DA4-A20C-617B89206C19}" srcOrd="1" destOrd="0" presId="urn:microsoft.com/office/officeart/2005/8/layout/hierarchy1"/>
    <dgm:cxn modelId="{4F238AB4-0C99-49B7-BE33-A51EC92D60B2}" type="presParOf" srcId="{1813BBEE-7F54-413D-BB12-79A3D6147189}" destId="{2F32D801-88F1-4CF4-9697-CEB6950EAF29}" srcOrd="1" destOrd="0" presId="urn:microsoft.com/office/officeart/2005/8/layout/hierarchy1"/>
    <dgm:cxn modelId="{A2A779CE-27DE-475E-811E-B50CE3DA2FB0}" type="presParOf" srcId="{F8B036E1-D251-4EEC-B803-8452D81C5009}" destId="{BFF0CEE5-72E2-45E2-B251-8188E802D246}" srcOrd="4" destOrd="0" presId="urn:microsoft.com/office/officeart/2005/8/layout/hierarchy1"/>
    <dgm:cxn modelId="{081CCB52-650B-4F1D-BB30-2CDA1870AAA5}" type="presParOf" srcId="{F8B036E1-D251-4EEC-B803-8452D81C5009}" destId="{F6D98DB3-A9CE-4EB0-89D8-7BB04C486A85}" srcOrd="5" destOrd="0" presId="urn:microsoft.com/office/officeart/2005/8/layout/hierarchy1"/>
    <dgm:cxn modelId="{455ED983-152E-4F5C-9121-6F53B788F1EA}" type="presParOf" srcId="{F6D98DB3-A9CE-4EB0-89D8-7BB04C486A85}" destId="{B3599C63-17F1-481E-80AD-B9DC68E32427}" srcOrd="0" destOrd="0" presId="urn:microsoft.com/office/officeart/2005/8/layout/hierarchy1"/>
    <dgm:cxn modelId="{05571BD6-C054-47C6-A0D2-D64EADC9984A}" type="presParOf" srcId="{B3599C63-17F1-481E-80AD-B9DC68E32427}" destId="{9AF03AFD-5712-4B65-B8B9-0C78AFF57A8A}" srcOrd="0" destOrd="0" presId="urn:microsoft.com/office/officeart/2005/8/layout/hierarchy1"/>
    <dgm:cxn modelId="{6D697DC8-7B9D-4F33-8181-D05627AC2E1C}" type="presParOf" srcId="{B3599C63-17F1-481E-80AD-B9DC68E32427}" destId="{27CF4515-1C19-4789-B48A-3FBC0AB02375}" srcOrd="1" destOrd="0" presId="urn:microsoft.com/office/officeart/2005/8/layout/hierarchy1"/>
    <dgm:cxn modelId="{384DFC69-A0FC-4F3E-A30F-DA12510C40AC}" type="presParOf" srcId="{F6D98DB3-A9CE-4EB0-89D8-7BB04C486A85}" destId="{5F6552FA-A5B3-4041-9610-C39E9000B0DD}" srcOrd="1" destOrd="0" presId="urn:microsoft.com/office/officeart/2005/8/layout/hierarchy1"/>
    <dgm:cxn modelId="{7E942D6F-C81C-4DB2-B756-615827F22E09}" type="presParOf" srcId="{F8B036E1-D251-4EEC-B803-8452D81C5009}" destId="{08649FC6-EB9E-482A-AD53-9626DD919E7A}" srcOrd="6" destOrd="0" presId="urn:microsoft.com/office/officeart/2005/8/layout/hierarchy1"/>
    <dgm:cxn modelId="{2EDF5431-27DD-4114-80AF-F91FA5ADEAD9}" type="presParOf" srcId="{F8B036E1-D251-4EEC-B803-8452D81C5009}" destId="{8AB0241C-8C8A-472F-94D2-0527BEA47079}" srcOrd="7" destOrd="0" presId="urn:microsoft.com/office/officeart/2005/8/layout/hierarchy1"/>
    <dgm:cxn modelId="{E23B6E70-C14C-4991-91AA-1136FB9D7DFB}" type="presParOf" srcId="{8AB0241C-8C8A-472F-94D2-0527BEA47079}" destId="{AE24E3FD-DB12-4FFD-9F03-119182B99EA2}" srcOrd="0" destOrd="0" presId="urn:microsoft.com/office/officeart/2005/8/layout/hierarchy1"/>
    <dgm:cxn modelId="{C65E2CBF-27BC-495D-9E9B-738271F5AF17}" type="presParOf" srcId="{AE24E3FD-DB12-4FFD-9F03-119182B99EA2}" destId="{FB77E740-85C0-4E1C-ABC5-44C2E417C594}" srcOrd="0" destOrd="0" presId="urn:microsoft.com/office/officeart/2005/8/layout/hierarchy1"/>
    <dgm:cxn modelId="{32C5B71F-2EF0-4402-8741-6A957814C6FE}" type="presParOf" srcId="{AE24E3FD-DB12-4FFD-9F03-119182B99EA2}" destId="{D338D384-D36E-4071-AE1B-A1C446AE6C81}" srcOrd="1" destOrd="0" presId="urn:microsoft.com/office/officeart/2005/8/layout/hierarchy1"/>
    <dgm:cxn modelId="{6939D9FF-787B-43D8-B841-8677FBF0AA16}" type="presParOf" srcId="{8AB0241C-8C8A-472F-94D2-0527BEA47079}" destId="{014D510C-4811-41E5-A412-75C00D4ABC30}" srcOrd="1" destOrd="0" presId="urn:microsoft.com/office/officeart/2005/8/layout/hierarchy1"/>
    <dgm:cxn modelId="{C238545A-159D-4ED0-8436-91FA4949C56C}" type="presParOf" srcId="{F8B036E1-D251-4EEC-B803-8452D81C5009}" destId="{AFEFD204-0087-4848-820A-7E045FD0B9DB}" srcOrd="8" destOrd="0" presId="urn:microsoft.com/office/officeart/2005/8/layout/hierarchy1"/>
    <dgm:cxn modelId="{A529131F-F6B6-4498-BDD8-5D0EDAE88480}" type="presParOf" srcId="{F8B036E1-D251-4EEC-B803-8452D81C5009}" destId="{9BB4A90E-26A0-46C9-8E70-124DA297E6C3}" srcOrd="9" destOrd="0" presId="urn:microsoft.com/office/officeart/2005/8/layout/hierarchy1"/>
    <dgm:cxn modelId="{1E2BB1E2-CB4E-4CD3-9AAE-8C6032AD3B5A}" type="presParOf" srcId="{9BB4A90E-26A0-46C9-8E70-124DA297E6C3}" destId="{958AEB80-077A-423A-A70A-7FF4B9F55592}" srcOrd="0" destOrd="0" presId="urn:microsoft.com/office/officeart/2005/8/layout/hierarchy1"/>
    <dgm:cxn modelId="{8160963E-6431-4C2C-8BD6-95D114F52908}" type="presParOf" srcId="{958AEB80-077A-423A-A70A-7FF4B9F55592}" destId="{3080AD3D-0479-4451-9446-9AF6ACA74CAB}" srcOrd="0" destOrd="0" presId="urn:microsoft.com/office/officeart/2005/8/layout/hierarchy1"/>
    <dgm:cxn modelId="{97EDF6D7-6B66-478F-8E1C-5611C4E2DEFB}" type="presParOf" srcId="{958AEB80-077A-423A-A70A-7FF4B9F55592}" destId="{1B93DF86-33D3-445A-96F8-8EDFCAC941E1}" srcOrd="1" destOrd="0" presId="urn:microsoft.com/office/officeart/2005/8/layout/hierarchy1"/>
    <dgm:cxn modelId="{300D0617-2471-4AB5-A616-A6873E8A7F36}" type="presParOf" srcId="{9BB4A90E-26A0-46C9-8E70-124DA297E6C3}" destId="{35C0ECDD-2956-4169-9980-C8B6C52EB8D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A2F500-F7A8-43A1-8550-9326E22CC45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E417CEC-E44C-411C-8966-27606F2A75C5}">
      <dgm:prSet custT="1"/>
      <dgm:spPr>
        <a:solidFill>
          <a:srgbClr val="CCCCFF"/>
        </a:solidFill>
      </dgm:spPr>
      <dgm:t>
        <a:bodyPr/>
        <a:lstStyle/>
        <a:p>
          <a:pPr algn="l"/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Выполнение целевых показателей муниципальной «Дорожной карты» в рамках реализации КОНЦЕПЦИИ  развития дополнительного образования детей до 2030 года, утвержденной Правительством РФ (Распоряжение от 31.03.2022 г. №678-р). Повышение охвата детей программами дополнительного образования.</a:t>
          </a:r>
        </a:p>
      </dgm:t>
    </dgm:pt>
    <dgm:pt modelId="{BE467C36-7C34-45CB-93BD-5E84317585B8}" type="parTrans" cxnId="{91738A12-1056-4B85-8AE4-5882B62E943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492289-4A84-46BB-85B8-F29040E15B82}" type="sibTrans" cxnId="{91738A12-1056-4B85-8AE4-5882B62E943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9918A0-8DAB-4DC2-AF3F-6D3729CDC9D4}">
      <dgm:prSet custT="1"/>
      <dgm:spPr>
        <a:solidFill>
          <a:srgbClr val="0099CC"/>
        </a:solidFill>
      </dgm:spPr>
      <dgm:t>
        <a:bodyPr/>
        <a:lstStyle/>
        <a:p>
          <a:pPr algn="l"/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Создание условий для укрепления и развития кадрового потенциала системы дополнительного образования детей через привлечение студентов организаций высшего образования, наставников из реального сектора экономики, научных и общественных организаций</a:t>
          </a:r>
        </a:p>
      </dgm:t>
    </dgm:pt>
    <dgm:pt modelId="{9B9584B5-C651-4A3D-A74D-9CAB955F1AA9}" type="parTrans" cxnId="{0F4EBABC-8674-4072-B250-2A48E4A8741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1FAF31-DAE1-4773-A7AA-80D449268944}" type="sibTrans" cxnId="{0F4EBABC-8674-4072-B250-2A48E4A8741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36F266-F100-42FB-9FA1-464429147E08}">
      <dgm:prSet custT="1"/>
      <dgm:spPr>
        <a:solidFill>
          <a:srgbClr val="008080"/>
        </a:solidFill>
      </dgm:spPr>
      <dgm:t>
        <a:bodyPr/>
        <a:lstStyle/>
        <a:p>
          <a:pPr algn="l"/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Повышение охвата детей ОВЗ, находящихся в трудной жизненной ситуации </a:t>
          </a:r>
        </a:p>
        <a:p>
          <a:pPr algn="l"/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(сетевое взаимодействие с общеобразовательными организациями)</a:t>
          </a:r>
        </a:p>
      </dgm:t>
    </dgm:pt>
    <dgm:pt modelId="{436D3C11-F9B1-4F6B-86EE-38D13221638F}" type="parTrans" cxnId="{740355C8-7CE3-48A0-934F-123AB8730FF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8A1C83-C6D1-484D-8451-C077A248B878}" type="sibTrans" cxnId="{740355C8-7CE3-48A0-934F-123AB8730FF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732CC8-8ED0-4A93-8917-91A7E3BEC222}">
      <dgm:prSet custT="1"/>
      <dgm:spPr>
        <a:solidFill>
          <a:srgbClr val="33CCCC"/>
        </a:solidFill>
      </dgm:spPr>
      <dgm:t>
        <a:bodyPr/>
        <a:lstStyle/>
        <a:p>
          <a:pPr algn="l"/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Создание механизмов мотивации педагогов к повышению качества работы и непрерывному профессиональному развитию, обновляя состав и компетенции педагогических кадров</a:t>
          </a:r>
        </a:p>
      </dgm:t>
    </dgm:pt>
    <dgm:pt modelId="{43DEE1D7-BC80-47AF-9CAF-413D082F7514}" type="parTrans" cxnId="{A39DB939-4189-4601-9511-A06635F9F9E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C1B23D-6165-472B-A2F0-2C45A37942D2}" type="sibTrans" cxnId="{A39DB939-4189-4601-9511-A06635F9F9E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8357CA-1EB5-482C-BFE2-188B30FF494A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Ориентация организаций и программ дополнительного образования </a:t>
          </a:r>
        </a:p>
        <a:p>
          <a:pPr algn="just">
            <a:lnSpc>
              <a:spcPct val="100000"/>
            </a:lnSpc>
          </a:pPr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на реальные образовательные потребности детей</a:t>
          </a:r>
        </a:p>
      </dgm:t>
    </dgm:pt>
    <dgm:pt modelId="{54F2939A-7B8E-4957-8E1B-0BE5D80D9450}" type="parTrans" cxnId="{024F87DD-7979-465C-BC07-79F03AB1A01B}">
      <dgm:prSet/>
      <dgm:spPr/>
      <dgm:t>
        <a:bodyPr/>
        <a:lstStyle/>
        <a:p>
          <a:endParaRPr lang="ru-RU"/>
        </a:p>
      </dgm:t>
    </dgm:pt>
    <dgm:pt modelId="{5EC25584-2DD9-4497-8EF2-D53A9D315676}" type="sibTrans" cxnId="{024F87DD-7979-465C-BC07-79F03AB1A01B}">
      <dgm:prSet/>
      <dgm:spPr/>
      <dgm:t>
        <a:bodyPr/>
        <a:lstStyle/>
        <a:p>
          <a:endParaRPr lang="ru-RU"/>
        </a:p>
      </dgm:t>
    </dgm:pt>
    <dgm:pt modelId="{52CCA06F-3169-4F5F-A309-AA6AF0BCB1AF}">
      <dgm:prSet custT="1"/>
      <dgm:spPr>
        <a:solidFill>
          <a:srgbClr val="CCCCFF"/>
        </a:solidFill>
      </dgm:spPr>
      <dgm:t>
        <a:bodyPr/>
        <a:lstStyle/>
        <a:p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Создание механизмов мотивации по привлечению иных исполнителей, в том числе негосударственного сектора по реализации показателей социального заказа</a:t>
          </a:r>
        </a:p>
      </dgm:t>
    </dgm:pt>
    <dgm:pt modelId="{B6630E37-A562-4D24-869D-186382268ED4}" type="parTrans" cxnId="{25E81020-962F-4666-80A9-30A2C96334A9}">
      <dgm:prSet/>
      <dgm:spPr/>
      <dgm:t>
        <a:bodyPr/>
        <a:lstStyle/>
        <a:p>
          <a:endParaRPr lang="ru-RU"/>
        </a:p>
      </dgm:t>
    </dgm:pt>
    <dgm:pt modelId="{1AFBAB16-61C0-4C75-8766-06B7F80FF957}" type="sibTrans" cxnId="{25E81020-962F-4666-80A9-30A2C96334A9}">
      <dgm:prSet/>
      <dgm:spPr/>
      <dgm:t>
        <a:bodyPr/>
        <a:lstStyle/>
        <a:p>
          <a:endParaRPr lang="ru-RU"/>
        </a:p>
      </dgm:t>
    </dgm:pt>
    <dgm:pt modelId="{5815E225-080E-47C6-B21F-9EE8DB657FBA}" type="pres">
      <dgm:prSet presAssocID="{5AA2F500-F7A8-43A1-8550-9326E22CC45A}" presName="Name0" presStyleCnt="0">
        <dgm:presLayoutVars>
          <dgm:chMax val="7"/>
          <dgm:chPref val="7"/>
          <dgm:dir/>
        </dgm:presLayoutVars>
      </dgm:prSet>
      <dgm:spPr/>
    </dgm:pt>
    <dgm:pt modelId="{5F8F95B6-7214-45FA-8B93-B553B5932464}" type="pres">
      <dgm:prSet presAssocID="{5AA2F500-F7A8-43A1-8550-9326E22CC45A}" presName="Name1" presStyleCnt="0"/>
      <dgm:spPr/>
    </dgm:pt>
    <dgm:pt modelId="{425A106C-DA1D-4A94-883D-FAEE580B94D7}" type="pres">
      <dgm:prSet presAssocID="{5AA2F500-F7A8-43A1-8550-9326E22CC45A}" presName="cycle" presStyleCnt="0"/>
      <dgm:spPr/>
    </dgm:pt>
    <dgm:pt modelId="{87050772-6571-4159-BB5E-5CA70649B6D8}" type="pres">
      <dgm:prSet presAssocID="{5AA2F500-F7A8-43A1-8550-9326E22CC45A}" presName="srcNode" presStyleLbl="node1" presStyleIdx="0" presStyleCnt="6"/>
      <dgm:spPr/>
    </dgm:pt>
    <dgm:pt modelId="{38617960-6BC1-4055-8736-6EA5B0D7D900}" type="pres">
      <dgm:prSet presAssocID="{5AA2F500-F7A8-43A1-8550-9326E22CC45A}" presName="conn" presStyleLbl="parChTrans1D2" presStyleIdx="0" presStyleCnt="1"/>
      <dgm:spPr/>
    </dgm:pt>
    <dgm:pt modelId="{1763DF0F-D6A5-4E21-8E1F-6B8B0A6E6824}" type="pres">
      <dgm:prSet presAssocID="{5AA2F500-F7A8-43A1-8550-9326E22CC45A}" presName="extraNode" presStyleLbl="node1" presStyleIdx="0" presStyleCnt="6"/>
      <dgm:spPr/>
    </dgm:pt>
    <dgm:pt modelId="{B45F29CE-881C-4897-8DFA-67AF9E2D100C}" type="pres">
      <dgm:prSet presAssocID="{5AA2F500-F7A8-43A1-8550-9326E22CC45A}" presName="dstNode" presStyleLbl="node1" presStyleIdx="0" presStyleCnt="6"/>
      <dgm:spPr/>
    </dgm:pt>
    <dgm:pt modelId="{08D629A3-4685-4238-B528-E38A5BF3798E}" type="pres">
      <dgm:prSet presAssocID="{2E417CEC-E44C-411C-8966-27606F2A75C5}" presName="text_1" presStyleLbl="node1" presStyleIdx="0" presStyleCnt="6" custScaleX="101644" custLinFactNeighborX="1211" custLinFactNeighborY="14548">
        <dgm:presLayoutVars>
          <dgm:bulletEnabled val="1"/>
        </dgm:presLayoutVars>
      </dgm:prSet>
      <dgm:spPr/>
    </dgm:pt>
    <dgm:pt modelId="{DDC8A534-439B-4A1A-A6B2-2B42B5C993B8}" type="pres">
      <dgm:prSet presAssocID="{2E417CEC-E44C-411C-8966-27606F2A75C5}" presName="accent_1" presStyleCnt="0"/>
      <dgm:spPr/>
    </dgm:pt>
    <dgm:pt modelId="{129367C4-8029-46C9-9820-6F5C47585A44}" type="pres">
      <dgm:prSet presAssocID="{2E417CEC-E44C-411C-8966-27606F2A75C5}" presName="accentRepeatNode" presStyleLbl="solidFgAcc1" presStyleIdx="0" presStyleCnt="6" custScaleX="70722" custScaleY="64156" custLinFactNeighborX="16205" custLinFactNeighborY="10803"/>
      <dgm:spPr>
        <a:ln>
          <a:solidFill>
            <a:srgbClr val="CCCCFF"/>
          </a:solidFill>
        </a:ln>
      </dgm:spPr>
    </dgm:pt>
    <dgm:pt modelId="{8932CC47-ADEE-44BC-B9D4-1E0E85DB1717}" type="pres">
      <dgm:prSet presAssocID="{52CCA06F-3169-4F5F-A309-AA6AF0BCB1AF}" presName="text_2" presStyleLbl="node1" presStyleIdx="1" presStyleCnt="6" custScaleX="104444" custLinFactY="225310" custLinFactNeighborX="766" custLinFactNeighborY="300000">
        <dgm:presLayoutVars>
          <dgm:bulletEnabled val="1"/>
        </dgm:presLayoutVars>
      </dgm:prSet>
      <dgm:spPr/>
    </dgm:pt>
    <dgm:pt modelId="{7F45B5A1-1762-40BD-8C91-D2384B10CB70}" type="pres">
      <dgm:prSet presAssocID="{52CCA06F-3169-4F5F-A309-AA6AF0BCB1AF}" presName="accent_2" presStyleCnt="0"/>
      <dgm:spPr/>
    </dgm:pt>
    <dgm:pt modelId="{57F6F3F7-CF58-44B3-9B4B-AA86C3299FE6}" type="pres">
      <dgm:prSet presAssocID="{52CCA06F-3169-4F5F-A309-AA6AF0BCB1AF}" presName="accentRepeatNode" presStyleLbl="solidFgAcc1" presStyleIdx="1" presStyleCnt="6" custScaleX="72900" custScaleY="73334" custLinFactY="200000" custLinFactNeighborX="-20526" custLinFactNeighborY="219169"/>
      <dgm:spPr/>
    </dgm:pt>
    <dgm:pt modelId="{CF7E2833-F6A6-4F22-B960-51816158D5D3}" type="pres">
      <dgm:prSet presAssocID="{209918A0-8DAB-4DC2-AF3F-6D3729CDC9D4}" presName="text_3" presStyleLbl="node1" presStyleIdx="2" presStyleCnt="6" custScaleX="105772" custLinFactY="-66101" custLinFactNeighborX="-870" custLinFactNeighborY="-100000">
        <dgm:presLayoutVars>
          <dgm:bulletEnabled val="1"/>
        </dgm:presLayoutVars>
      </dgm:prSet>
      <dgm:spPr/>
    </dgm:pt>
    <dgm:pt modelId="{FF6BB830-A5F6-4B6A-A675-C2DD668B0CC6}" type="pres">
      <dgm:prSet presAssocID="{209918A0-8DAB-4DC2-AF3F-6D3729CDC9D4}" presName="accent_3" presStyleCnt="0"/>
      <dgm:spPr/>
    </dgm:pt>
    <dgm:pt modelId="{7E470E29-D904-411A-A5D3-D484A18D6CA4}" type="pres">
      <dgm:prSet presAssocID="{209918A0-8DAB-4DC2-AF3F-6D3729CDC9D4}" presName="accentRepeatNode" presStyleLbl="solidFgAcc1" presStyleIdx="2" presStyleCnt="6" custScaleX="68862" custScaleY="68434" custLinFactY="-30801" custLinFactNeighborX="-35310" custLinFactNeighborY="-100000"/>
      <dgm:spPr>
        <a:ln>
          <a:solidFill>
            <a:srgbClr val="0099CC"/>
          </a:solidFill>
        </a:ln>
      </dgm:spPr>
    </dgm:pt>
    <dgm:pt modelId="{622D9705-9424-45E3-80B3-C9E06B72B503}" type="pres">
      <dgm:prSet presAssocID="{E136F266-F100-42FB-9FA1-464429147E08}" presName="text_4" presStyleLbl="node1" presStyleIdx="3" presStyleCnt="6" custScaleX="104056" custLinFactY="-90409" custLinFactNeighborX="-261" custLinFactNeighborY="-100000">
        <dgm:presLayoutVars>
          <dgm:bulletEnabled val="1"/>
        </dgm:presLayoutVars>
      </dgm:prSet>
      <dgm:spPr/>
    </dgm:pt>
    <dgm:pt modelId="{96923E76-5015-4B1D-9628-B5AEF7104CCF}" type="pres">
      <dgm:prSet presAssocID="{E136F266-F100-42FB-9FA1-464429147E08}" presName="accent_4" presStyleCnt="0"/>
      <dgm:spPr/>
    </dgm:pt>
    <dgm:pt modelId="{6D401B82-310E-43B5-B0DA-4103129E1240}" type="pres">
      <dgm:prSet presAssocID="{E136F266-F100-42FB-9FA1-464429147E08}" presName="accentRepeatNode" presStyleLbl="solidFgAcc1" presStyleIdx="3" presStyleCnt="6" custScaleX="71877" custScaleY="66402" custLinFactY="-50156" custLinFactNeighborX="984" custLinFactNeighborY="-100000"/>
      <dgm:spPr>
        <a:ln>
          <a:solidFill>
            <a:srgbClr val="008080"/>
          </a:solidFill>
        </a:ln>
      </dgm:spPr>
    </dgm:pt>
    <dgm:pt modelId="{F5F7EBCC-DCC4-4F33-818D-9C644965F0FA}" type="pres">
      <dgm:prSet presAssocID="{3A732CC8-8ED0-4A93-8917-91A7E3BEC222}" presName="text_5" presStyleLbl="node1" presStyleIdx="4" presStyleCnt="6" custScaleX="99383" custLinFactY="-97881" custLinFactNeighborX="2096" custLinFactNeighborY="-100000">
        <dgm:presLayoutVars>
          <dgm:bulletEnabled val="1"/>
        </dgm:presLayoutVars>
      </dgm:prSet>
      <dgm:spPr/>
    </dgm:pt>
    <dgm:pt modelId="{5EB784C4-D4E4-4A59-A9D8-F9FD063E5F35}" type="pres">
      <dgm:prSet presAssocID="{3A732CC8-8ED0-4A93-8917-91A7E3BEC222}" presName="accent_5" presStyleCnt="0"/>
      <dgm:spPr/>
    </dgm:pt>
    <dgm:pt modelId="{79D572CC-4039-4100-93F4-D6D2596A85DF}" type="pres">
      <dgm:prSet presAssocID="{3A732CC8-8ED0-4A93-8917-91A7E3BEC222}" presName="accentRepeatNode" presStyleLbl="solidFgAcc1" presStyleIdx="4" presStyleCnt="6" custScaleX="72501" custScaleY="68434" custLinFactY="-55445" custLinFactNeighborX="35096" custLinFactNeighborY="-100000"/>
      <dgm:spPr/>
    </dgm:pt>
    <dgm:pt modelId="{B733D4AD-0F35-498C-8431-3073754A21D3}" type="pres">
      <dgm:prSet presAssocID="{718357CA-1EB5-482C-BFE2-188B30FF494A}" presName="text_6" presStyleLbl="node1" presStyleIdx="5" presStyleCnt="6" custScaleX="94685" custLinFactY="-100000" custLinFactNeighborX="4217" custLinFactNeighborY="-102562">
        <dgm:presLayoutVars>
          <dgm:bulletEnabled val="1"/>
        </dgm:presLayoutVars>
      </dgm:prSet>
      <dgm:spPr/>
    </dgm:pt>
    <dgm:pt modelId="{66903DC7-9CEB-4047-A9B7-A345AC0D3AB9}" type="pres">
      <dgm:prSet presAssocID="{718357CA-1EB5-482C-BFE2-188B30FF494A}" presName="accent_6" presStyleCnt="0"/>
      <dgm:spPr/>
    </dgm:pt>
    <dgm:pt modelId="{F1015D62-CE34-4943-B11E-D91BB2DFC381}" type="pres">
      <dgm:prSet presAssocID="{718357CA-1EB5-482C-BFE2-188B30FF494A}" presName="accentRepeatNode" presStyleLbl="solidFgAcc1" presStyleIdx="5" presStyleCnt="6" custScaleX="74361" custScaleY="66828" custLinFactY="-64989" custLinFactNeighborX="93238" custLinFactNeighborY="-100000"/>
      <dgm:spPr/>
    </dgm:pt>
  </dgm:ptLst>
  <dgm:cxnLst>
    <dgm:cxn modelId="{FC40CE02-D0EC-4814-8A2D-E80EDF766E1F}" type="presOf" srcId="{718357CA-1EB5-482C-BFE2-188B30FF494A}" destId="{B733D4AD-0F35-498C-8431-3073754A21D3}" srcOrd="0" destOrd="0" presId="urn:microsoft.com/office/officeart/2008/layout/VerticalCurvedList"/>
    <dgm:cxn modelId="{91738A12-1056-4B85-8AE4-5882B62E943F}" srcId="{5AA2F500-F7A8-43A1-8550-9326E22CC45A}" destId="{2E417CEC-E44C-411C-8966-27606F2A75C5}" srcOrd="0" destOrd="0" parTransId="{BE467C36-7C34-45CB-93BD-5E84317585B8}" sibTransId="{EA492289-4A84-46BB-85B8-F29040E15B82}"/>
    <dgm:cxn modelId="{25E81020-962F-4666-80A9-30A2C96334A9}" srcId="{5AA2F500-F7A8-43A1-8550-9326E22CC45A}" destId="{52CCA06F-3169-4F5F-A309-AA6AF0BCB1AF}" srcOrd="1" destOrd="0" parTransId="{B6630E37-A562-4D24-869D-186382268ED4}" sibTransId="{1AFBAB16-61C0-4C75-8766-06B7F80FF957}"/>
    <dgm:cxn modelId="{A39DB939-4189-4601-9511-A06635F9F9E8}" srcId="{5AA2F500-F7A8-43A1-8550-9326E22CC45A}" destId="{3A732CC8-8ED0-4A93-8917-91A7E3BEC222}" srcOrd="4" destOrd="0" parTransId="{43DEE1D7-BC80-47AF-9CAF-413D082F7514}" sibTransId="{C3C1B23D-6165-472B-A2F0-2C45A37942D2}"/>
    <dgm:cxn modelId="{9F59973D-E257-44CC-B1CF-060BCD83254F}" type="presOf" srcId="{2E417CEC-E44C-411C-8966-27606F2A75C5}" destId="{08D629A3-4685-4238-B528-E38A5BF3798E}" srcOrd="0" destOrd="0" presId="urn:microsoft.com/office/officeart/2008/layout/VerticalCurvedList"/>
    <dgm:cxn modelId="{5B846A43-CAC6-4D0A-9363-F50EEE03710D}" type="presOf" srcId="{3A732CC8-8ED0-4A93-8917-91A7E3BEC222}" destId="{F5F7EBCC-DCC4-4F33-818D-9C644965F0FA}" srcOrd="0" destOrd="0" presId="urn:microsoft.com/office/officeart/2008/layout/VerticalCurvedList"/>
    <dgm:cxn modelId="{6EBF504E-2B1B-4353-9988-C21F1A9CEB3D}" type="presOf" srcId="{EA492289-4A84-46BB-85B8-F29040E15B82}" destId="{38617960-6BC1-4055-8736-6EA5B0D7D900}" srcOrd="0" destOrd="0" presId="urn:microsoft.com/office/officeart/2008/layout/VerticalCurvedList"/>
    <dgm:cxn modelId="{B2282285-6402-466E-9CC8-AF7E823575A3}" type="presOf" srcId="{5AA2F500-F7A8-43A1-8550-9326E22CC45A}" destId="{5815E225-080E-47C6-B21F-9EE8DB657FBA}" srcOrd="0" destOrd="0" presId="urn:microsoft.com/office/officeart/2008/layout/VerticalCurvedList"/>
    <dgm:cxn modelId="{74DA65AF-0382-43C3-8803-1F1D533B18D9}" type="presOf" srcId="{209918A0-8DAB-4DC2-AF3F-6D3729CDC9D4}" destId="{CF7E2833-F6A6-4F22-B960-51816158D5D3}" srcOrd="0" destOrd="0" presId="urn:microsoft.com/office/officeart/2008/layout/VerticalCurvedList"/>
    <dgm:cxn modelId="{0F4EBABC-8674-4072-B250-2A48E4A8741B}" srcId="{5AA2F500-F7A8-43A1-8550-9326E22CC45A}" destId="{209918A0-8DAB-4DC2-AF3F-6D3729CDC9D4}" srcOrd="2" destOrd="0" parTransId="{9B9584B5-C651-4A3D-A74D-9CAB955F1AA9}" sibTransId="{971FAF31-DAE1-4773-A7AA-80D449268944}"/>
    <dgm:cxn modelId="{740355C8-7CE3-48A0-934F-123AB8730FFC}" srcId="{5AA2F500-F7A8-43A1-8550-9326E22CC45A}" destId="{E136F266-F100-42FB-9FA1-464429147E08}" srcOrd="3" destOrd="0" parTransId="{436D3C11-F9B1-4F6B-86EE-38D13221638F}" sibTransId="{618A1C83-C6D1-484D-8451-C077A248B878}"/>
    <dgm:cxn modelId="{90C781D2-0683-43F8-8984-F22A28ED3942}" type="presOf" srcId="{E136F266-F100-42FB-9FA1-464429147E08}" destId="{622D9705-9424-45E3-80B3-C9E06B72B503}" srcOrd="0" destOrd="0" presId="urn:microsoft.com/office/officeart/2008/layout/VerticalCurvedList"/>
    <dgm:cxn modelId="{024F87DD-7979-465C-BC07-79F03AB1A01B}" srcId="{5AA2F500-F7A8-43A1-8550-9326E22CC45A}" destId="{718357CA-1EB5-482C-BFE2-188B30FF494A}" srcOrd="5" destOrd="0" parTransId="{54F2939A-7B8E-4957-8E1B-0BE5D80D9450}" sibTransId="{5EC25584-2DD9-4497-8EF2-D53A9D315676}"/>
    <dgm:cxn modelId="{254D19E0-904B-4284-9E6F-FA80343D363F}" type="presOf" srcId="{52CCA06F-3169-4F5F-A309-AA6AF0BCB1AF}" destId="{8932CC47-ADEE-44BC-B9D4-1E0E85DB1717}" srcOrd="0" destOrd="0" presId="urn:microsoft.com/office/officeart/2008/layout/VerticalCurvedList"/>
    <dgm:cxn modelId="{1E7CBE02-6B45-4BDC-A0E8-5F0B5B1884DE}" type="presParOf" srcId="{5815E225-080E-47C6-B21F-9EE8DB657FBA}" destId="{5F8F95B6-7214-45FA-8B93-B553B5932464}" srcOrd="0" destOrd="0" presId="urn:microsoft.com/office/officeart/2008/layout/VerticalCurvedList"/>
    <dgm:cxn modelId="{E8A05827-A663-467E-86F4-B10972CD2378}" type="presParOf" srcId="{5F8F95B6-7214-45FA-8B93-B553B5932464}" destId="{425A106C-DA1D-4A94-883D-FAEE580B94D7}" srcOrd="0" destOrd="0" presId="urn:microsoft.com/office/officeart/2008/layout/VerticalCurvedList"/>
    <dgm:cxn modelId="{7AACF66E-526D-4052-8C8D-29547FF50EBC}" type="presParOf" srcId="{425A106C-DA1D-4A94-883D-FAEE580B94D7}" destId="{87050772-6571-4159-BB5E-5CA70649B6D8}" srcOrd="0" destOrd="0" presId="urn:microsoft.com/office/officeart/2008/layout/VerticalCurvedList"/>
    <dgm:cxn modelId="{E2A3E776-F75E-410B-94FA-C3D6105A434B}" type="presParOf" srcId="{425A106C-DA1D-4A94-883D-FAEE580B94D7}" destId="{38617960-6BC1-4055-8736-6EA5B0D7D900}" srcOrd="1" destOrd="0" presId="urn:microsoft.com/office/officeart/2008/layout/VerticalCurvedList"/>
    <dgm:cxn modelId="{E408DC6B-8F32-46EA-BA43-7CCA0E9D7FDB}" type="presParOf" srcId="{425A106C-DA1D-4A94-883D-FAEE580B94D7}" destId="{1763DF0F-D6A5-4E21-8E1F-6B8B0A6E6824}" srcOrd="2" destOrd="0" presId="urn:microsoft.com/office/officeart/2008/layout/VerticalCurvedList"/>
    <dgm:cxn modelId="{C16EF8C4-6B73-4A07-B03C-59672E443756}" type="presParOf" srcId="{425A106C-DA1D-4A94-883D-FAEE580B94D7}" destId="{B45F29CE-881C-4897-8DFA-67AF9E2D100C}" srcOrd="3" destOrd="0" presId="urn:microsoft.com/office/officeart/2008/layout/VerticalCurvedList"/>
    <dgm:cxn modelId="{2C6241A9-E3D3-4FD5-A69F-FF00BDC313D1}" type="presParOf" srcId="{5F8F95B6-7214-45FA-8B93-B553B5932464}" destId="{08D629A3-4685-4238-B528-E38A5BF3798E}" srcOrd="1" destOrd="0" presId="urn:microsoft.com/office/officeart/2008/layout/VerticalCurvedList"/>
    <dgm:cxn modelId="{1D57397B-E67D-4453-8983-09160CAC119F}" type="presParOf" srcId="{5F8F95B6-7214-45FA-8B93-B553B5932464}" destId="{DDC8A534-439B-4A1A-A6B2-2B42B5C993B8}" srcOrd="2" destOrd="0" presId="urn:microsoft.com/office/officeart/2008/layout/VerticalCurvedList"/>
    <dgm:cxn modelId="{3783A09E-6F28-4579-B068-3B41BB83404F}" type="presParOf" srcId="{DDC8A534-439B-4A1A-A6B2-2B42B5C993B8}" destId="{129367C4-8029-46C9-9820-6F5C47585A44}" srcOrd="0" destOrd="0" presId="urn:microsoft.com/office/officeart/2008/layout/VerticalCurvedList"/>
    <dgm:cxn modelId="{F0864AD3-7753-4341-A342-3B7FD28E7BBB}" type="presParOf" srcId="{5F8F95B6-7214-45FA-8B93-B553B5932464}" destId="{8932CC47-ADEE-44BC-B9D4-1E0E85DB1717}" srcOrd="3" destOrd="0" presId="urn:microsoft.com/office/officeart/2008/layout/VerticalCurvedList"/>
    <dgm:cxn modelId="{02F011FB-FBFE-4177-96A9-B6F299C400DC}" type="presParOf" srcId="{5F8F95B6-7214-45FA-8B93-B553B5932464}" destId="{7F45B5A1-1762-40BD-8C91-D2384B10CB70}" srcOrd="4" destOrd="0" presId="urn:microsoft.com/office/officeart/2008/layout/VerticalCurvedList"/>
    <dgm:cxn modelId="{28E4B326-B671-4130-A8D6-0F4E7D3AD729}" type="presParOf" srcId="{7F45B5A1-1762-40BD-8C91-D2384B10CB70}" destId="{57F6F3F7-CF58-44B3-9B4B-AA86C3299FE6}" srcOrd="0" destOrd="0" presId="urn:microsoft.com/office/officeart/2008/layout/VerticalCurvedList"/>
    <dgm:cxn modelId="{3B20FBEA-E897-4F03-895C-5EC5CC33B69E}" type="presParOf" srcId="{5F8F95B6-7214-45FA-8B93-B553B5932464}" destId="{CF7E2833-F6A6-4F22-B960-51816158D5D3}" srcOrd="5" destOrd="0" presId="urn:microsoft.com/office/officeart/2008/layout/VerticalCurvedList"/>
    <dgm:cxn modelId="{3AB80A4C-8E64-405D-9A21-E0593470D6A3}" type="presParOf" srcId="{5F8F95B6-7214-45FA-8B93-B553B5932464}" destId="{FF6BB830-A5F6-4B6A-A675-C2DD668B0CC6}" srcOrd="6" destOrd="0" presId="urn:microsoft.com/office/officeart/2008/layout/VerticalCurvedList"/>
    <dgm:cxn modelId="{76AF7242-38C3-4644-907C-53B77D3D7561}" type="presParOf" srcId="{FF6BB830-A5F6-4B6A-A675-C2DD668B0CC6}" destId="{7E470E29-D904-411A-A5D3-D484A18D6CA4}" srcOrd="0" destOrd="0" presId="urn:microsoft.com/office/officeart/2008/layout/VerticalCurvedList"/>
    <dgm:cxn modelId="{17C525CD-5846-4F39-9663-938078C51561}" type="presParOf" srcId="{5F8F95B6-7214-45FA-8B93-B553B5932464}" destId="{622D9705-9424-45E3-80B3-C9E06B72B503}" srcOrd="7" destOrd="0" presId="urn:microsoft.com/office/officeart/2008/layout/VerticalCurvedList"/>
    <dgm:cxn modelId="{C51B1238-CDF1-4547-BAAF-114FABE399A4}" type="presParOf" srcId="{5F8F95B6-7214-45FA-8B93-B553B5932464}" destId="{96923E76-5015-4B1D-9628-B5AEF7104CCF}" srcOrd="8" destOrd="0" presId="urn:microsoft.com/office/officeart/2008/layout/VerticalCurvedList"/>
    <dgm:cxn modelId="{B883EDF3-D212-4DB6-A669-3A0CA6D46071}" type="presParOf" srcId="{96923E76-5015-4B1D-9628-B5AEF7104CCF}" destId="{6D401B82-310E-43B5-B0DA-4103129E1240}" srcOrd="0" destOrd="0" presId="urn:microsoft.com/office/officeart/2008/layout/VerticalCurvedList"/>
    <dgm:cxn modelId="{E5DD83FE-4345-4A74-8057-3ECDCAA2805F}" type="presParOf" srcId="{5F8F95B6-7214-45FA-8B93-B553B5932464}" destId="{F5F7EBCC-DCC4-4F33-818D-9C644965F0FA}" srcOrd="9" destOrd="0" presId="urn:microsoft.com/office/officeart/2008/layout/VerticalCurvedList"/>
    <dgm:cxn modelId="{802B24CC-B963-4A9C-9C84-6A6C3710B3F2}" type="presParOf" srcId="{5F8F95B6-7214-45FA-8B93-B553B5932464}" destId="{5EB784C4-D4E4-4A59-A9D8-F9FD063E5F35}" srcOrd="10" destOrd="0" presId="urn:microsoft.com/office/officeart/2008/layout/VerticalCurvedList"/>
    <dgm:cxn modelId="{734EC1DC-5D2A-4EFF-9B83-2C8786D3F6AD}" type="presParOf" srcId="{5EB784C4-D4E4-4A59-A9D8-F9FD063E5F35}" destId="{79D572CC-4039-4100-93F4-D6D2596A85DF}" srcOrd="0" destOrd="0" presId="urn:microsoft.com/office/officeart/2008/layout/VerticalCurvedList"/>
    <dgm:cxn modelId="{F1FDE46D-E321-4F32-9B8E-0EF38FF6A7D9}" type="presParOf" srcId="{5F8F95B6-7214-45FA-8B93-B553B5932464}" destId="{B733D4AD-0F35-498C-8431-3073754A21D3}" srcOrd="11" destOrd="0" presId="urn:microsoft.com/office/officeart/2008/layout/VerticalCurvedList"/>
    <dgm:cxn modelId="{D13E28BE-132D-4E4B-90C7-42A5F7DE529A}" type="presParOf" srcId="{5F8F95B6-7214-45FA-8B93-B553B5932464}" destId="{66903DC7-9CEB-4047-A9B7-A345AC0D3AB9}" srcOrd="12" destOrd="0" presId="urn:microsoft.com/office/officeart/2008/layout/VerticalCurvedList"/>
    <dgm:cxn modelId="{39ACE614-ACE4-4168-8819-9AC0B161FB34}" type="presParOf" srcId="{66903DC7-9CEB-4047-A9B7-A345AC0D3AB9}" destId="{F1015D62-CE34-4943-B11E-D91BB2DFC38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EFD204-0087-4848-820A-7E045FD0B9DB}">
      <dsp:nvSpPr>
        <dsp:cNvPr id="0" name=""/>
        <dsp:cNvSpPr/>
      </dsp:nvSpPr>
      <dsp:spPr>
        <a:xfrm>
          <a:off x="5297353" y="2416961"/>
          <a:ext cx="4352310" cy="515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1056"/>
              </a:lnTo>
              <a:lnTo>
                <a:pt x="4352310" y="351056"/>
              </a:lnTo>
              <a:lnTo>
                <a:pt x="4352310" y="51514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649FC6-EB9E-482A-AD53-9626DD919E7A}">
      <dsp:nvSpPr>
        <dsp:cNvPr id="0" name=""/>
        <dsp:cNvSpPr/>
      </dsp:nvSpPr>
      <dsp:spPr>
        <a:xfrm>
          <a:off x="5297353" y="2416961"/>
          <a:ext cx="2065973" cy="515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1056"/>
              </a:lnTo>
              <a:lnTo>
                <a:pt x="2065973" y="351056"/>
              </a:lnTo>
              <a:lnTo>
                <a:pt x="2065973" y="51514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F0CEE5-72E2-45E2-B251-8188E802D246}">
      <dsp:nvSpPr>
        <dsp:cNvPr id="0" name=""/>
        <dsp:cNvSpPr/>
      </dsp:nvSpPr>
      <dsp:spPr>
        <a:xfrm>
          <a:off x="5101955" y="2416961"/>
          <a:ext cx="195398" cy="515145"/>
        </a:xfrm>
        <a:custGeom>
          <a:avLst/>
          <a:gdLst/>
          <a:ahLst/>
          <a:cxnLst/>
          <a:rect l="0" t="0" r="0" b="0"/>
          <a:pathLst>
            <a:path>
              <a:moveTo>
                <a:pt x="195398" y="0"/>
              </a:moveTo>
              <a:lnTo>
                <a:pt x="195398" y="351056"/>
              </a:lnTo>
              <a:lnTo>
                <a:pt x="0" y="351056"/>
              </a:lnTo>
              <a:lnTo>
                <a:pt x="0" y="51514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76D0CE-5725-44A8-8529-6A834743F57A}">
      <dsp:nvSpPr>
        <dsp:cNvPr id="0" name=""/>
        <dsp:cNvSpPr/>
      </dsp:nvSpPr>
      <dsp:spPr>
        <a:xfrm>
          <a:off x="2917387" y="2416961"/>
          <a:ext cx="2379966" cy="515145"/>
        </a:xfrm>
        <a:custGeom>
          <a:avLst/>
          <a:gdLst/>
          <a:ahLst/>
          <a:cxnLst/>
          <a:rect l="0" t="0" r="0" b="0"/>
          <a:pathLst>
            <a:path>
              <a:moveTo>
                <a:pt x="2379966" y="0"/>
              </a:moveTo>
              <a:lnTo>
                <a:pt x="2379966" y="351056"/>
              </a:lnTo>
              <a:lnTo>
                <a:pt x="0" y="351056"/>
              </a:lnTo>
              <a:lnTo>
                <a:pt x="0" y="51514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04DCEA-68F9-4937-A521-12348BEA9E21}">
      <dsp:nvSpPr>
        <dsp:cNvPr id="0" name=""/>
        <dsp:cNvSpPr/>
      </dsp:nvSpPr>
      <dsp:spPr>
        <a:xfrm>
          <a:off x="826448" y="2416961"/>
          <a:ext cx="4470905" cy="515145"/>
        </a:xfrm>
        <a:custGeom>
          <a:avLst/>
          <a:gdLst/>
          <a:ahLst/>
          <a:cxnLst/>
          <a:rect l="0" t="0" r="0" b="0"/>
          <a:pathLst>
            <a:path>
              <a:moveTo>
                <a:pt x="4470905" y="0"/>
              </a:moveTo>
              <a:lnTo>
                <a:pt x="4470905" y="351056"/>
              </a:lnTo>
              <a:lnTo>
                <a:pt x="0" y="351056"/>
              </a:lnTo>
              <a:lnTo>
                <a:pt x="0" y="51514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16B2AE-0853-49D5-A381-87765CBB4E51}">
      <dsp:nvSpPr>
        <dsp:cNvPr id="0" name=""/>
        <dsp:cNvSpPr/>
      </dsp:nvSpPr>
      <dsp:spPr>
        <a:xfrm>
          <a:off x="4370632" y="1149504"/>
          <a:ext cx="1853442" cy="1267456"/>
        </a:xfrm>
        <a:prstGeom prst="roundRect">
          <a:avLst>
            <a:gd name="adj" fmla="val 10000"/>
          </a:avLst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2B7B0C-DF46-4C2D-B693-057FD9D68DC1}">
      <dsp:nvSpPr>
        <dsp:cNvPr id="0" name=""/>
        <dsp:cNvSpPr/>
      </dsp:nvSpPr>
      <dsp:spPr>
        <a:xfrm>
          <a:off x="4567440" y="1336472"/>
          <a:ext cx="1853442" cy="12674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Arial" panose="020B0604020202020204" pitchFamily="34" charset="0"/>
              <a:cs typeface="Arial" panose="020B0604020202020204" pitchFamily="34" charset="0"/>
            </a:rPr>
            <a:t>Количество программ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274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04563" y="1373595"/>
        <a:ext cx="1779196" cy="1193210"/>
      </dsp:txXfrm>
    </dsp:sp>
    <dsp:sp modelId="{1C44DCB4-AD37-470C-921F-8952D7E14072}">
      <dsp:nvSpPr>
        <dsp:cNvPr id="0" name=""/>
        <dsp:cNvSpPr/>
      </dsp:nvSpPr>
      <dsp:spPr>
        <a:xfrm>
          <a:off x="3868" y="2932106"/>
          <a:ext cx="1645158" cy="152389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FCD92F-AB02-4362-B567-8B3697628166}">
      <dsp:nvSpPr>
        <dsp:cNvPr id="0" name=""/>
        <dsp:cNvSpPr/>
      </dsp:nvSpPr>
      <dsp:spPr>
        <a:xfrm>
          <a:off x="200676" y="3119074"/>
          <a:ext cx="1645158" cy="15238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Из них программы для детей ОВЗ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14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5309" y="3163707"/>
        <a:ext cx="1555892" cy="1434624"/>
      </dsp:txXfrm>
    </dsp:sp>
    <dsp:sp modelId="{E92D1456-838C-400A-AAE8-A3D462EF95A9}">
      <dsp:nvSpPr>
        <dsp:cNvPr id="0" name=""/>
        <dsp:cNvSpPr/>
      </dsp:nvSpPr>
      <dsp:spPr>
        <a:xfrm>
          <a:off x="2042643" y="2932106"/>
          <a:ext cx="1749486" cy="154589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32D6F0-9B82-4DA4-A20C-617B89206C19}">
      <dsp:nvSpPr>
        <dsp:cNvPr id="0" name=""/>
        <dsp:cNvSpPr/>
      </dsp:nvSpPr>
      <dsp:spPr>
        <a:xfrm>
          <a:off x="2239451" y="3119074"/>
          <a:ext cx="1749486" cy="15458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Из них инклюзивные программы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0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4729" y="3164352"/>
        <a:ext cx="1658930" cy="1455334"/>
      </dsp:txXfrm>
    </dsp:sp>
    <dsp:sp modelId="{9AF03AFD-5712-4B65-B8B9-0C78AFF57A8A}">
      <dsp:nvSpPr>
        <dsp:cNvPr id="0" name=""/>
        <dsp:cNvSpPr/>
      </dsp:nvSpPr>
      <dsp:spPr>
        <a:xfrm>
          <a:off x="4185746" y="2932106"/>
          <a:ext cx="1832417" cy="154373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CF4515-1C19-4789-B48A-3FBC0AB02375}">
      <dsp:nvSpPr>
        <dsp:cNvPr id="0" name=""/>
        <dsp:cNvSpPr/>
      </dsp:nvSpPr>
      <dsp:spPr>
        <a:xfrm>
          <a:off x="4382555" y="3119074"/>
          <a:ext cx="1832417" cy="15437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Из них адаптированные программы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14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27769" y="3164288"/>
        <a:ext cx="1741989" cy="1453303"/>
      </dsp:txXfrm>
    </dsp:sp>
    <dsp:sp modelId="{FB77E740-85C0-4E1C-ABC5-44C2E417C594}">
      <dsp:nvSpPr>
        <dsp:cNvPr id="0" name=""/>
        <dsp:cNvSpPr/>
      </dsp:nvSpPr>
      <dsp:spPr>
        <a:xfrm>
          <a:off x="6411781" y="2932106"/>
          <a:ext cx="1903091" cy="158467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38D384-D36E-4071-AE1B-A1C446AE6C81}">
      <dsp:nvSpPr>
        <dsp:cNvPr id="0" name=""/>
        <dsp:cNvSpPr/>
      </dsp:nvSpPr>
      <dsp:spPr>
        <a:xfrm>
          <a:off x="6608589" y="3119074"/>
          <a:ext cx="1903091" cy="15846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Из них программы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по ПФ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CC6600"/>
              </a:solidFill>
              <a:latin typeface="Arial" panose="020B0604020202020204" pitchFamily="34" charset="0"/>
              <a:cs typeface="Arial" panose="020B0604020202020204" pitchFamily="34" charset="0"/>
            </a:rPr>
            <a:t>44</a:t>
          </a:r>
        </a:p>
      </dsp:txBody>
      <dsp:txXfrm>
        <a:off x="6655002" y="3165487"/>
        <a:ext cx="1810265" cy="1491846"/>
      </dsp:txXfrm>
    </dsp:sp>
    <dsp:sp modelId="{3080AD3D-0479-4451-9446-9AF6ACA74CAB}">
      <dsp:nvSpPr>
        <dsp:cNvPr id="0" name=""/>
        <dsp:cNvSpPr/>
      </dsp:nvSpPr>
      <dsp:spPr>
        <a:xfrm>
          <a:off x="8708489" y="2932106"/>
          <a:ext cx="1882350" cy="160324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93DF86-33D3-445A-96F8-8EDFCAC941E1}">
      <dsp:nvSpPr>
        <dsp:cNvPr id="0" name=""/>
        <dsp:cNvSpPr/>
      </dsp:nvSpPr>
      <dsp:spPr>
        <a:xfrm>
          <a:off x="8905297" y="3119074"/>
          <a:ext cx="1882350" cy="16032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Из них программы, участвующие в значимых проектах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34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52254" y="3166031"/>
        <a:ext cx="1788436" cy="15093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17960-6BC1-4055-8736-6EA5B0D7D900}">
      <dsp:nvSpPr>
        <dsp:cNvPr id="0" name=""/>
        <dsp:cNvSpPr/>
      </dsp:nvSpPr>
      <dsp:spPr>
        <a:xfrm>
          <a:off x="-7169372" y="-1072670"/>
          <a:ext cx="8350403" cy="8350403"/>
        </a:xfrm>
        <a:prstGeom prst="blockArc">
          <a:avLst>
            <a:gd name="adj1" fmla="val 18900000"/>
            <a:gd name="adj2" fmla="val 2700000"/>
            <a:gd name="adj3" fmla="val 259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D629A3-4685-4238-B528-E38A5BF3798E}">
      <dsp:nvSpPr>
        <dsp:cNvPr id="0" name=""/>
        <dsp:cNvSpPr/>
      </dsp:nvSpPr>
      <dsp:spPr>
        <a:xfrm>
          <a:off x="387661" y="421796"/>
          <a:ext cx="11550513" cy="653268"/>
        </a:xfrm>
        <a:prstGeom prst="rect">
          <a:avLst/>
        </a:prstGeom>
        <a:solidFill>
          <a:srgbClr val="CCC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8532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Выполнение целевых показателей муниципальной «Дорожной карты» в рамках реализации КОНЦЕПЦИИ  развития дополнительного образования детей до 2030 года, утвержденной Правительством РФ (Распоряжение от 31.03.2022 г. №678-р). Повышение охвата детей программами дополнительного образования.</a:t>
          </a:r>
        </a:p>
      </dsp:txBody>
      <dsp:txXfrm>
        <a:off x="387661" y="421796"/>
        <a:ext cx="11550513" cy="653268"/>
      </dsp:txXfrm>
    </dsp:sp>
    <dsp:sp modelId="{129367C4-8029-46C9-9820-6F5C47585A44}">
      <dsp:nvSpPr>
        <dsp:cNvPr id="0" name=""/>
        <dsp:cNvSpPr/>
      </dsp:nvSpPr>
      <dsp:spPr>
        <a:xfrm>
          <a:off x="187031" y="479664"/>
          <a:ext cx="577506" cy="5238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CCC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32CC47-ADEE-44BC-B9D4-1E0E85DB1717}">
      <dsp:nvSpPr>
        <dsp:cNvPr id="0" name=""/>
        <dsp:cNvSpPr/>
      </dsp:nvSpPr>
      <dsp:spPr>
        <a:xfrm>
          <a:off x="641373" y="4738224"/>
          <a:ext cx="11307458" cy="653268"/>
        </a:xfrm>
        <a:prstGeom prst="rect">
          <a:avLst/>
        </a:prstGeom>
        <a:solidFill>
          <a:srgbClr val="CCC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8532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Создание механизмов мотивации по привлечению иных исполнителей, в том числе негосударственного сектора по реализации показателей социального заказа</a:t>
          </a:r>
        </a:p>
      </dsp:txBody>
      <dsp:txXfrm>
        <a:off x="641373" y="4738224"/>
        <a:ext cx="11307458" cy="653268"/>
      </dsp:txXfrm>
    </dsp:sp>
    <dsp:sp modelId="{57F6F3F7-CF58-44B3-9B4B-AA86C3299FE6}">
      <dsp:nvSpPr>
        <dsp:cNvPr id="0" name=""/>
        <dsp:cNvSpPr/>
      </dsp:nvSpPr>
      <dsp:spPr>
        <a:xfrm>
          <a:off x="415556" y="4756630"/>
          <a:ext cx="595291" cy="5988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960178"/>
              <a:satOff val="-8155"/>
              <a:lumOff val="1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7E2833-F6A6-4F22-B960-51816158D5D3}">
      <dsp:nvSpPr>
        <dsp:cNvPr id="0" name=""/>
        <dsp:cNvSpPr/>
      </dsp:nvSpPr>
      <dsp:spPr>
        <a:xfrm>
          <a:off x="729127" y="1201230"/>
          <a:ext cx="11191328" cy="653268"/>
        </a:xfrm>
        <a:prstGeom prst="rect">
          <a:avLst/>
        </a:prstGeom>
        <a:solidFill>
          <a:srgbClr val="0099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8532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Создание условий для укрепления и развития кадрового потенциала системы дополнительного образования детей через привлечение студентов организаций высшего образования, наставников из реального сектора экономики, научных и общественных организаций</a:t>
          </a:r>
        </a:p>
      </dsp:txBody>
      <dsp:txXfrm>
        <a:off x="729127" y="1201230"/>
        <a:ext cx="11191328" cy="653268"/>
      </dsp:txXfrm>
    </dsp:sp>
    <dsp:sp modelId="{7E470E29-D904-411A-A5D3-D484A18D6CA4}">
      <dsp:nvSpPr>
        <dsp:cNvPr id="0" name=""/>
        <dsp:cNvSpPr/>
      </dsp:nvSpPr>
      <dsp:spPr>
        <a:xfrm>
          <a:off x="557040" y="1265437"/>
          <a:ext cx="562317" cy="558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99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2D9705-9424-45E3-80B3-C9E06B72B503}">
      <dsp:nvSpPr>
        <dsp:cNvPr id="0" name=""/>
        <dsp:cNvSpPr/>
      </dsp:nvSpPr>
      <dsp:spPr>
        <a:xfrm>
          <a:off x="884345" y="2021593"/>
          <a:ext cx="11009765" cy="653268"/>
        </a:xfrm>
        <a:prstGeom prst="rect">
          <a:avLst/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8532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Повышение охвата детей ОВЗ, находящихся в трудной жизненной ситуации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(сетевое взаимодействие с общеобразовательными организациями)</a:t>
          </a:r>
        </a:p>
      </dsp:txBody>
      <dsp:txXfrm>
        <a:off x="884345" y="2021593"/>
        <a:ext cx="11009765" cy="653268"/>
      </dsp:txXfrm>
    </dsp:sp>
    <dsp:sp modelId="{6D401B82-310E-43B5-B0DA-4103129E1240}">
      <dsp:nvSpPr>
        <dsp:cNvPr id="0" name=""/>
        <dsp:cNvSpPr/>
      </dsp:nvSpPr>
      <dsp:spPr>
        <a:xfrm>
          <a:off x="841101" y="2094842"/>
          <a:ext cx="586937" cy="5422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80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F7EBCC-DCC4-4F33-818D-9C644965F0FA}">
      <dsp:nvSpPr>
        <dsp:cNvPr id="0" name=""/>
        <dsp:cNvSpPr/>
      </dsp:nvSpPr>
      <dsp:spPr>
        <a:xfrm>
          <a:off x="1141134" y="2952560"/>
          <a:ext cx="10759537" cy="653268"/>
        </a:xfrm>
        <a:prstGeom prst="rect">
          <a:avLst/>
        </a:prstGeom>
        <a:solidFill>
          <a:srgbClr val="33CC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8532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Создание механизмов мотивации педагогов к повышению качества работы и непрерывному профессиональному развитию, обновляя состав и компетенции педагогических кадров</a:t>
          </a:r>
        </a:p>
      </dsp:txBody>
      <dsp:txXfrm>
        <a:off x="1141134" y="2952560"/>
        <a:ext cx="10759537" cy="653268"/>
      </dsp:txXfrm>
    </dsp:sp>
    <dsp:sp modelId="{79D572CC-4039-4100-93F4-D6D2596A85DF}">
      <dsp:nvSpPr>
        <dsp:cNvPr id="0" name=""/>
        <dsp:cNvSpPr/>
      </dsp:nvSpPr>
      <dsp:spPr>
        <a:xfrm>
          <a:off x="871387" y="3023136"/>
          <a:ext cx="592033" cy="558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840713"/>
              <a:satOff val="-32622"/>
              <a:lumOff val="7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33D4AD-0F35-498C-8431-3073754A21D3}">
      <dsp:nvSpPr>
        <dsp:cNvPr id="0" name=""/>
        <dsp:cNvSpPr/>
      </dsp:nvSpPr>
      <dsp:spPr>
        <a:xfrm>
          <a:off x="1124653" y="3901759"/>
          <a:ext cx="10759714" cy="653268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8532" tIns="35560" rIns="35560" bIns="35560" numCol="1" spcCol="1270" anchor="ctr" anchorCtr="0">
          <a:noAutofit/>
        </a:bodyPr>
        <a:lstStyle/>
        <a:p>
          <a:pPr marL="0" lvl="0" indent="0" algn="just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Ориентация организаций и программ дополнительного образования </a:t>
          </a:r>
        </a:p>
        <a:p>
          <a:pPr marL="0" lvl="0" indent="0" algn="just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на реальные образовательные потребности детей</a:t>
          </a:r>
        </a:p>
      </dsp:txBody>
      <dsp:txXfrm>
        <a:off x="1124653" y="3901759"/>
        <a:ext cx="10759714" cy="653268"/>
      </dsp:txXfrm>
    </dsp:sp>
    <dsp:sp modelId="{F1015D62-CE34-4943-B11E-D91BB2DFC381}">
      <dsp:nvSpPr>
        <dsp:cNvPr id="0" name=""/>
        <dsp:cNvSpPr/>
      </dsp:nvSpPr>
      <dsp:spPr>
        <a:xfrm>
          <a:off x="801214" y="3931537"/>
          <a:ext cx="607221" cy="5457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621" cy="501576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0934" y="0"/>
            <a:ext cx="2985621" cy="501576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A158B5D2-F3B7-4B8A-B683-E031488298C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495" y="4821859"/>
            <a:ext cx="5511174" cy="3945303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8724"/>
            <a:ext cx="2985621" cy="501576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0934" y="9518724"/>
            <a:ext cx="2985621" cy="501576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2CE9D82D-390D-47A2-A4AE-A0017E2F9E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6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9D82D-390D-47A2-A4AE-A0017E2F9E3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544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9D82D-390D-47A2-A4AE-A0017E2F9E3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283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CEDF87-3BD5-646C-03B6-A7666EF84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622457-704B-C58D-0889-C8CFEBC92F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672A9C-E088-D725-CB25-02C0B1A5A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92950-317F-B7E0-258C-DFE198E40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D65163-DC99-4C20-7BA1-28B37F2CB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884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836E53-C690-CF14-D9BC-3E99A7251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F26B0C-7BB6-D310-FD0E-6EA1BA02E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D2DFE9-28E9-C193-DCB0-03742C067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D11B9B-0E4F-CBA1-6318-96527E3D3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7DE749-5B1E-A5CC-D1CA-33C198329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04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F72797-0B40-75AF-4B61-583D836419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3FB490-A230-A4D4-7102-C1A4382F5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C1591D-704F-64ED-F418-8D14749A6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E8D7D6-1EC5-5109-6E2F-B5F9B8FF2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1140BC-3F2A-FD31-15AA-FFFAC805A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614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BDB10-9384-8D06-42FD-04A7E3DD0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A757B4-72AB-50B4-7A20-89B9B6C50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B8D24F-B498-CF1F-3C0D-B832D7CB5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9C1FE-D24A-562A-1B62-75B19A9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D28BBA-9651-A710-394E-D1A48A9FC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542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80AAB-A782-732E-58D1-58B6D2BFA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4DE718-11BD-637B-A80C-FE9F9E6B9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D7B605-6E81-09F8-2C1C-AE9D61E58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305DF5-0309-E4B8-CFD1-F68628997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4C619-C1F6-CABB-18C0-10D0E4E6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560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420489-5D20-5A18-827C-D9391314D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F5CBCF-2712-5E62-F444-C47946C52A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A86F27-8794-6694-DE14-13A92E3C93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C4ED76-F63A-32AC-A7AD-091F8B55D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B4FC28-112B-BBC0-D7E4-ECFC255CE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BA210B-B6BD-6620-3C19-B0C90976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982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93E379-66CD-A6E0-ECE6-47095F7AD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B8A935-8679-7F99-2F42-1C29A4D2F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282106-3A6C-816E-CE0F-51EB49DD8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A0C57D8-3FD2-3C20-DCEB-F4E860A310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3D63D4C-95B4-8D70-5670-BFDE86EFC3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D21611-CBEF-1667-CE5D-4E8EDA7BC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1CBB56D-2309-79D0-C25B-E2B4B442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F9C35A0-808B-4190-C2CB-4369D982C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35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2E927-8F72-BEDE-EFB8-FB6D901FC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FD5807-1FE5-57F5-F7F5-B07D08D67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1649CD-121F-AA58-4B71-E481FF481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ABF1482-E916-63A6-507C-D9A55AE3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077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C04F28E-1CC1-4D88-43AE-AE3A89A5F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38302FE-E63A-5CD6-906B-8E9F43FBC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D70BB8-BBA3-BDBC-667E-6A2543E31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008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922D1-B935-FF6E-7044-BBA207D5E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EB6C1C-A318-4674-2FAE-BB1044ACB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EE03B8-5316-15D8-91B9-D020CE22F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5CE263-53C0-8179-18C8-3F826C7B9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B7591D-22F8-29B8-14CE-4B092E3F7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2F9372-131E-D894-1E7C-9B984A11D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803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A065AA-0E6F-5717-1B78-AF3EF7D35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3A12B9-B8CF-9010-5371-D81664297E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693925-7AA7-3536-0239-27CB6B67C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77C832-8F08-3209-0270-BE8CB4D8C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62EDB2-DF7A-3D69-D006-60AA11054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3C09B7-C549-951F-42E0-D30091AD2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139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FB4B43-A329-E6BD-C86C-9EA004F0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E66B7D-AF76-2C41-38FC-0A2E5B6F6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2969CC-34B2-8E85-343F-AAF5484634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50282-A578-40D2-88A7-F07D7362435E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35AE38-569D-44B2-F7A9-5C6C74AA5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0E8439-8FFA-5B1F-8396-32BE42C3B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92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f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fif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0.jf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fif"/><Relationship Id="rId5" Type="http://schemas.openxmlformats.org/officeDocument/2006/relationships/image" Target="../media/image38.jfif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fif"/><Relationship Id="rId5" Type="http://schemas.openxmlformats.org/officeDocument/2006/relationships/image" Target="../media/image56.jfif"/><Relationship Id="rId4" Type="http://schemas.openxmlformats.org/officeDocument/2006/relationships/image" Target="../media/image55.jf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6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1.jpg"/><Relationship Id="rId7" Type="http://schemas.openxmlformats.org/officeDocument/2006/relationships/image" Target="../media/image6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chart" Target="../charts/chart6.xml"/><Relationship Id="rId4" Type="http://schemas.openxmlformats.org/officeDocument/2006/relationships/image" Target="../media/image6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4.jpg"/><Relationship Id="rId7" Type="http://schemas.openxmlformats.org/officeDocument/2006/relationships/image" Target="../media/image6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11" Type="http://schemas.openxmlformats.org/officeDocument/2006/relationships/image" Target="../media/image72.jpg"/><Relationship Id="rId5" Type="http://schemas.openxmlformats.org/officeDocument/2006/relationships/image" Target="../media/image67.jpg"/><Relationship Id="rId10" Type="http://schemas.openxmlformats.org/officeDocument/2006/relationships/image" Target="../media/image71.jpg"/><Relationship Id="rId4" Type="http://schemas.openxmlformats.org/officeDocument/2006/relationships/image" Target="../media/image66.png"/><Relationship Id="rId9" Type="http://schemas.openxmlformats.org/officeDocument/2006/relationships/image" Target="../media/image7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bahch.rk.gov.ru/documents/a5f28be3-0ad2-4d08-98f3-3306c0beac3e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g"/><Relationship Id="rId5" Type="http://schemas.openxmlformats.org/officeDocument/2006/relationships/hyperlink" Target="https://cdod-bakhchisaray.krymschool.ru/?section_id=77" TargetMode="External"/><Relationship Id="rId4" Type="http://schemas.openxmlformats.org/officeDocument/2006/relationships/hyperlink" Target="https://cdod-bakhchisaray.krymschool.ru/?section_id=77https://cdod-bakhchisaray.krymschool.ru/?section_id=77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dod-bakhchisaray.krymschool.ru/?section_id=29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max.ru/joincall/oNoLWSyP5xrGOlPpHBwsPp6sI60eeZ0kyMZ4jpb-0P4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78.jpg"/><Relationship Id="rId7" Type="http://schemas.openxmlformats.org/officeDocument/2006/relationships/image" Target="../media/image8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g"/><Relationship Id="rId11" Type="http://schemas.openxmlformats.org/officeDocument/2006/relationships/image" Target="../media/image85.png"/><Relationship Id="rId5" Type="http://schemas.openxmlformats.org/officeDocument/2006/relationships/image" Target="../media/image79.jpg"/><Relationship Id="rId10" Type="http://schemas.openxmlformats.org/officeDocument/2006/relationships/image" Target="../media/image84.png"/><Relationship Id="rId4" Type="http://schemas.openxmlformats.org/officeDocument/2006/relationships/hyperlink" Target="https://cdod-bakhchisaray.krymschool.ru/?section_id=29" TargetMode="External"/><Relationship Id="rId9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3.png"/><Relationship Id="rId7" Type="http://schemas.openxmlformats.org/officeDocument/2006/relationships/image" Target="../media/image1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chart" Target="../charts/chart1.xml"/><Relationship Id="rId9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8.jp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6A4FF-5396-5A1D-AE0E-5EF6780B6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F068F7-BFC8-5CEC-5C3E-797D5D182AE2}"/>
              </a:ext>
            </a:extLst>
          </p:cNvPr>
          <p:cNvSpPr txBox="1"/>
          <p:nvPr/>
        </p:nvSpPr>
        <p:spPr>
          <a:xfrm>
            <a:off x="4446872" y="5029438"/>
            <a:ext cx="38238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Королёва Валентина Анатольевна- руководитель Муниципального опорного центра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D646C0-5F8D-65E1-1EC5-418D3BA83A10}"/>
              </a:ext>
            </a:extLst>
          </p:cNvPr>
          <p:cNvSpPr txBox="1"/>
          <p:nvPr/>
        </p:nvSpPr>
        <p:spPr>
          <a:xfrm>
            <a:off x="2970186" y="3429000"/>
            <a:ext cx="530057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опорного центра</a:t>
            </a:r>
          </a:p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</a:t>
            </a:r>
          </a:p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Бахчисарайский район   Республики     Крым </a:t>
            </a:r>
          </a:p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реализации Целевой модели развития региональной модели системы дополнительного образования </a:t>
            </a:r>
          </a:p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и государственного (муниципального) </a:t>
            </a:r>
          </a:p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социального заказа в 2025 году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FCEFBA-8736-D376-8C86-ABD99D1B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004" y="264343"/>
            <a:ext cx="885028" cy="813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D02633-19D4-D9BC-DBAD-DFD96BA0A82D}"/>
              </a:ext>
            </a:extLst>
          </p:cNvPr>
          <p:cNvSpPr txBox="1"/>
          <p:nvPr/>
        </p:nvSpPr>
        <p:spPr>
          <a:xfrm>
            <a:off x="8553414" y="1078029"/>
            <a:ext cx="2076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Муниципальный опорный центр</a:t>
            </a:r>
          </a:p>
          <a:p>
            <a:pPr algn="ctr"/>
            <a:r>
              <a:rPr lang="ru-RU" sz="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Бахчисарайского района Республики Крым</a:t>
            </a:r>
            <a:endParaRPr lang="ru-RU" sz="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1363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D4A4B2-7ED1-C7E9-3687-526A5D36C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2B1B23-A04F-3273-9E11-13744EFE81EA}"/>
              </a:ext>
            </a:extLst>
          </p:cNvPr>
          <p:cNvSpPr txBox="1"/>
          <p:nvPr/>
        </p:nvSpPr>
        <p:spPr>
          <a:xfrm>
            <a:off x="704397" y="389489"/>
            <a:ext cx="1013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НОВАЯ ИНФРАСТРУКТУРА ДОПОЛНИТЕЛЬНОГО ОБРАЗОВАНИЯ 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 2019-2024 ГОДАХ ЗА СЧЕТ СРЕДСТВ НАЦПРОЕКТА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3524D6-CA96-C3FA-8AF0-2E08904A12E3}"/>
              </a:ext>
            </a:extLst>
          </p:cNvPr>
          <p:cNvSpPr txBox="1"/>
          <p:nvPr/>
        </p:nvSpPr>
        <p:spPr>
          <a:xfrm>
            <a:off x="6096000" y="1405360"/>
            <a:ext cx="23697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34 программы/1665 детей</a:t>
            </a:r>
          </a:p>
          <a:p>
            <a: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 мест дополнительного образования детей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985E22-02E8-01A0-1D8F-5A65FDC8C6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127" y="1613366"/>
            <a:ext cx="705303" cy="5669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0C83D9-AB7E-CA2D-7187-A761D8B53598}"/>
              </a:ext>
            </a:extLst>
          </p:cNvPr>
          <p:cNvSpPr txBox="1"/>
          <p:nvPr/>
        </p:nvSpPr>
        <p:spPr>
          <a:xfrm>
            <a:off x="6136060" y="2699528"/>
            <a:ext cx="2720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9 программ/245 детей</a:t>
            </a:r>
          </a:p>
          <a:p>
            <a: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«Точка роста»</a:t>
            </a:r>
          </a:p>
        </p:txBody>
      </p:sp>
      <p:pic>
        <p:nvPicPr>
          <p:cNvPr id="10" name="Picture 2" descr="Picture background">
            <a:extLst>
              <a:ext uri="{FF2B5EF4-FFF2-40B4-BE49-F238E27FC236}">
                <a16:creationId xmlns:a16="http://schemas.microsoft.com/office/drawing/2014/main" id="{8BA545C6-E841-E517-5E56-605DE7289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127" y="2774737"/>
            <a:ext cx="780026" cy="36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66217C-7FFE-1D70-91B4-F14408217DCA}"/>
              </a:ext>
            </a:extLst>
          </p:cNvPr>
          <p:cNvSpPr txBox="1"/>
          <p:nvPr/>
        </p:nvSpPr>
        <p:spPr>
          <a:xfrm>
            <a:off x="6173942" y="3649195"/>
            <a:ext cx="24045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0 программ/0 детей</a:t>
            </a:r>
          </a:p>
          <a:p>
            <a: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цифрового образования «</a:t>
            </a:r>
            <a:r>
              <a:rPr lang="en-US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-куб»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E6A057-4525-1F06-15A5-86CEBE841B4A}"/>
              </a:ext>
            </a:extLst>
          </p:cNvPr>
          <p:cNvSpPr txBox="1"/>
          <p:nvPr/>
        </p:nvSpPr>
        <p:spPr>
          <a:xfrm>
            <a:off x="6204397" y="4713976"/>
            <a:ext cx="23436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0 программ/ 0 детей</a:t>
            </a:r>
          </a:p>
          <a:p>
            <a: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технопарк «Школьный </a:t>
            </a:r>
            <a:r>
              <a:rPr lang="ru-RU" sz="1400" b="1" dirty="0" err="1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F1AB6B-B66B-434D-7355-1DEC8A77910D}"/>
              </a:ext>
            </a:extLst>
          </p:cNvPr>
          <p:cNvSpPr txBox="1"/>
          <p:nvPr/>
        </p:nvSpPr>
        <p:spPr>
          <a:xfrm>
            <a:off x="9672646" y="2689933"/>
            <a:ext cx="2278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13 программ/644 детей</a:t>
            </a:r>
          </a:p>
          <a:p>
            <a: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школьных театров</a:t>
            </a:r>
          </a:p>
        </p:txBody>
      </p:sp>
      <p:pic>
        <p:nvPicPr>
          <p:cNvPr id="22" name="Google Shape;192;p19">
            <a:extLst>
              <a:ext uri="{FF2B5EF4-FFF2-40B4-BE49-F238E27FC236}">
                <a16:creationId xmlns:a16="http://schemas.microsoft.com/office/drawing/2014/main" id="{BA442011-66B5-A836-5649-D17F746C3CF9}"/>
              </a:ext>
            </a:extLst>
          </p:cNvPr>
          <p:cNvPicPr preferRelativeResize="0"/>
          <p:nvPr/>
        </p:nvPicPr>
        <p:blipFill>
          <a:blip r:embed="rId5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32881" y="2667532"/>
            <a:ext cx="598901" cy="62020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6735150-8C8E-F08C-2C6C-9C1E587C7F35}"/>
              </a:ext>
            </a:extLst>
          </p:cNvPr>
          <p:cNvSpPr txBox="1"/>
          <p:nvPr/>
        </p:nvSpPr>
        <p:spPr>
          <a:xfrm>
            <a:off x="9660800" y="1513081"/>
            <a:ext cx="22784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19 программ/1153 детей</a:t>
            </a:r>
          </a:p>
          <a:p>
            <a: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школьных спортивных </a:t>
            </a:r>
            <a:b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клубов</a:t>
            </a:r>
          </a:p>
        </p:txBody>
      </p:sp>
      <p:pic>
        <p:nvPicPr>
          <p:cNvPr id="24" name="Picture 5">
            <a:extLst>
              <a:ext uri="{FF2B5EF4-FFF2-40B4-BE49-F238E27FC236}">
                <a16:creationId xmlns:a16="http://schemas.microsoft.com/office/drawing/2014/main" id="{ED03F46D-3D4B-268F-5043-BE9737ADE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575" y="1628823"/>
            <a:ext cx="551515" cy="551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1733812-B4BD-A4B4-03D2-15D42A39EF5C}"/>
              </a:ext>
            </a:extLst>
          </p:cNvPr>
          <p:cNvSpPr txBox="1"/>
          <p:nvPr/>
        </p:nvSpPr>
        <p:spPr>
          <a:xfrm>
            <a:off x="816952" y="1555916"/>
            <a:ext cx="3711562" cy="7150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pPr marL="249238"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программ по данным </a:t>
            </a:r>
          </a:p>
          <a:p>
            <a:pPr marL="249238"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АИС «Навигатор ДО РК» </a:t>
            </a:r>
            <a:endParaRPr lang="ru-RU" dirty="0"/>
          </a:p>
        </p:txBody>
      </p:sp>
      <p:sp>
        <p:nvSpPr>
          <p:cNvPr id="27" name="Стрелка: вниз 26">
            <a:extLst>
              <a:ext uri="{FF2B5EF4-FFF2-40B4-BE49-F238E27FC236}">
                <a16:creationId xmlns:a16="http://schemas.microsoft.com/office/drawing/2014/main" id="{1C20D46B-CAB4-D2B9-86D9-0FD2EED280A6}"/>
              </a:ext>
            </a:extLst>
          </p:cNvPr>
          <p:cNvSpPr/>
          <p:nvPr/>
        </p:nvSpPr>
        <p:spPr>
          <a:xfrm>
            <a:off x="2479597" y="2383457"/>
            <a:ext cx="256030" cy="391280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D235E9-85A3-B14C-AC59-47A4D9EEB3FD}"/>
              </a:ext>
            </a:extLst>
          </p:cNvPr>
          <p:cNvSpPr txBox="1"/>
          <p:nvPr/>
        </p:nvSpPr>
        <p:spPr>
          <a:xfrm>
            <a:off x="2271959" y="2859138"/>
            <a:ext cx="927336" cy="40862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0C365F-555E-9F3E-2B8D-3F416080E6AC}"/>
              </a:ext>
            </a:extLst>
          </p:cNvPr>
          <p:cNvSpPr txBox="1"/>
          <p:nvPr/>
        </p:nvSpPr>
        <p:spPr>
          <a:xfrm>
            <a:off x="780378" y="3487718"/>
            <a:ext cx="3711562" cy="4086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pPr marL="249238"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етей обучалось</a:t>
            </a:r>
            <a:endParaRPr lang="ru-RU" dirty="0"/>
          </a:p>
        </p:txBody>
      </p:sp>
      <p:sp>
        <p:nvSpPr>
          <p:cNvPr id="31" name="Стрелка: вниз 30">
            <a:extLst>
              <a:ext uri="{FF2B5EF4-FFF2-40B4-BE49-F238E27FC236}">
                <a16:creationId xmlns:a16="http://schemas.microsoft.com/office/drawing/2014/main" id="{C4AE8D84-E94C-BCAE-C1B2-BF27CB189941}"/>
              </a:ext>
            </a:extLst>
          </p:cNvPr>
          <p:cNvSpPr/>
          <p:nvPr/>
        </p:nvSpPr>
        <p:spPr>
          <a:xfrm>
            <a:off x="2485351" y="4035709"/>
            <a:ext cx="256030" cy="391280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D094A3-CC63-753C-4037-06DA08254D4D}"/>
              </a:ext>
            </a:extLst>
          </p:cNvPr>
          <p:cNvSpPr txBox="1"/>
          <p:nvPr/>
        </p:nvSpPr>
        <p:spPr>
          <a:xfrm>
            <a:off x="1806518" y="4580147"/>
            <a:ext cx="1731523" cy="40862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49238" algn="ctr"/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4600 чел.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429BD7-D47D-1363-847D-E35E448B6B8E}"/>
              </a:ext>
            </a:extLst>
          </p:cNvPr>
          <p:cNvSpPr txBox="1"/>
          <p:nvPr/>
        </p:nvSpPr>
        <p:spPr>
          <a:xfrm>
            <a:off x="9674908" y="3756679"/>
            <a:ext cx="2276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12 программ/569 детей</a:t>
            </a:r>
          </a:p>
          <a:p>
            <a: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школьных музеев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70E37A-ABF2-D64E-494C-88475690048A}"/>
              </a:ext>
            </a:extLst>
          </p:cNvPr>
          <p:cNvSpPr txBox="1"/>
          <p:nvPr/>
        </p:nvSpPr>
        <p:spPr>
          <a:xfrm>
            <a:off x="9672646" y="4823425"/>
            <a:ext cx="2335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3 программы/324 детей</a:t>
            </a:r>
          </a:p>
          <a:p>
            <a:r>
              <a:rPr lang="ru-RU" sz="1400" b="1" dirty="0">
                <a:solidFill>
                  <a:srgbClr val="003B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школьный хор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FD51FCA-5EF2-4914-B723-19257C236B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8526" t="22527" r="17690" b="22959"/>
          <a:stretch/>
        </p:blipFill>
        <p:spPr>
          <a:xfrm>
            <a:off x="4825814" y="4826751"/>
            <a:ext cx="1310246" cy="62990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A896FAB-848C-4E82-864E-7FC3CA1CE0E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78665" y="3667928"/>
            <a:ext cx="1124949" cy="79735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E5B6C18-DBA0-4E6E-9DF4-CF5E5249D7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874" y="4640855"/>
            <a:ext cx="929010" cy="92901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A1AC521-4493-40DC-8661-AA6B5D3BF3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777" y="3513080"/>
            <a:ext cx="954107" cy="9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09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F6E280-ECCD-A489-9685-913F30B18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5382E4-12AB-0432-C29D-855FE1002E04}"/>
              </a:ext>
            </a:extLst>
          </p:cNvPr>
          <p:cNvSpPr txBox="1"/>
          <p:nvPr/>
        </p:nvSpPr>
        <p:spPr>
          <a:xfrm>
            <a:off x="2254682" y="2624819"/>
            <a:ext cx="840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221668"/>
              </a:buClr>
              <a:buSzPts val="2880"/>
            </a:pPr>
            <a:endParaRPr lang="ru-RU" sz="1800" kern="0" dirty="0">
              <a:solidFill>
                <a:srgbClr val="221668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B36FAB67-7AFF-2E05-A362-386CBDC544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2653031"/>
              </p:ext>
            </p:extLst>
          </p:nvPr>
        </p:nvGraphicFramePr>
        <p:xfrm>
          <a:off x="7072012" y="1409700"/>
          <a:ext cx="4862813" cy="3073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95ECC88-2536-E8A2-F05D-E688822C2EA6}"/>
              </a:ext>
            </a:extLst>
          </p:cNvPr>
          <p:cNvSpPr txBox="1"/>
          <p:nvPr/>
        </p:nvSpPr>
        <p:spPr>
          <a:xfrm>
            <a:off x="2602124" y="535891"/>
            <a:ext cx="7030147" cy="817245"/>
          </a:xfrm>
          <a:prstGeom prst="roundRect">
            <a:avLst/>
          </a:prstGeom>
          <a:solidFill>
            <a:srgbClr val="00CC66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муниципальном образовании Бахчисарайский район Республики Крым пять организаций,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реализующих программы для детей с ОВЗ: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C7DFA2-8C98-3DE9-55F1-89A99FB1571F}"/>
              </a:ext>
            </a:extLst>
          </p:cNvPr>
          <p:cNvSpPr txBox="1"/>
          <p:nvPr/>
        </p:nvSpPr>
        <p:spPr>
          <a:xfrm>
            <a:off x="1346022" y="4912336"/>
            <a:ext cx="3349222" cy="105560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 данным  АИС «Навигатор ДО РК» реализуется 13 адаптированных ДОП,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 ним обучается  104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ребёнка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AF8AF-1250-A4AF-A3B5-35CEB46D3D73}"/>
              </a:ext>
            </a:extLst>
          </p:cNvPr>
          <p:cNvSpPr txBox="1"/>
          <p:nvPr/>
        </p:nvSpPr>
        <p:spPr>
          <a:xfrm>
            <a:off x="4818150" y="4912336"/>
            <a:ext cx="3274111" cy="105560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состоянию на декабрь 2024 г. количество адаптированных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программ –8, по ним обучалось- 78 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обучающихся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623823-9CE9-4F6C-F988-7EEA3564F8A7}"/>
              </a:ext>
            </a:extLst>
          </p:cNvPr>
          <p:cNvSpPr txBox="1"/>
          <p:nvPr/>
        </p:nvSpPr>
        <p:spPr>
          <a:xfrm>
            <a:off x="8215167" y="4912336"/>
            <a:ext cx="3318772" cy="81724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 данным  АИС «Навигатор ДО РК» реализуется 0 инклюзивных ДОП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2ACE04-4665-41B8-84CE-B3963FD28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96" y="373948"/>
            <a:ext cx="970568" cy="96363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id="{484A97AA-297F-4B7D-B74B-6A8A5C925C4C}"/>
              </a:ext>
            </a:extLst>
          </p:cNvPr>
          <p:cNvSpPr/>
          <p:nvPr/>
        </p:nvSpPr>
        <p:spPr>
          <a:xfrm>
            <a:off x="4818150" y="1323947"/>
            <a:ext cx="301840" cy="578882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C72AE9-6D26-DA60-0769-1F57B92E42F3}"/>
              </a:ext>
            </a:extLst>
          </p:cNvPr>
          <p:cNvSpPr txBox="1"/>
          <p:nvPr/>
        </p:nvSpPr>
        <p:spPr>
          <a:xfrm>
            <a:off x="870012" y="2331925"/>
            <a:ext cx="6361193" cy="15323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дошкольные образовательные организации – 0; </a:t>
            </a:r>
          </a:p>
          <a:p>
            <a:pPr algn="just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-общеобразовательныеорганизации-4 -реализуют 6 программ;</a:t>
            </a:r>
          </a:p>
          <a:p>
            <a:pPr algn="just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школы-интернаты- 1 реализует 7 программ;</a:t>
            </a:r>
          </a:p>
          <a:p>
            <a:pPr algn="just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организации дополнительного образования- 0;</a:t>
            </a:r>
          </a:p>
          <a:p>
            <a:pPr algn="just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профессиональные образовательные организации- 0;</a:t>
            </a:r>
          </a:p>
          <a:p>
            <a:pPr algn="just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негосударственный сектор –0.</a:t>
            </a:r>
          </a:p>
        </p:txBody>
      </p:sp>
    </p:spTree>
    <p:extLst>
      <p:ext uri="{BB962C8B-B14F-4D97-AF65-F5344CB8AC3E}">
        <p14:creationId xmlns:p14="http://schemas.microsoft.com/office/powerpoint/2010/main" val="1929978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93C379-D844-962F-E3D6-2C171EE64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5382E4-12AB-0432-C29D-855FE1002E04}"/>
              </a:ext>
            </a:extLst>
          </p:cNvPr>
          <p:cNvSpPr txBox="1"/>
          <p:nvPr/>
        </p:nvSpPr>
        <p:spPr>
          <a:xfrm>
            <a:off x="2254682" y="2624819"/>
            <a:ext cx="840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221668"/>
              </a:buClr>
              <a:buSzPts val="2880"/>
            </a:pPr>
            <a:endParaRPr lang="ru-RU" sz="1800" kern="0" dirty="0">
              <a:solidFill>
                <a:srgbClr val="221668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A76C16F-7D2E-651A-C25E-CFA1B7868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78" y="359522"/>
            <a:ext cx="2512843" cy="6617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8B370F-3C79-AB7C-4CF7-65CDE28B2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7198" y="383407"/>
            <a:ext cx="1450229" cy="1038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0C8B1C-4843-825E-B804-1788C815CD1B}"/>
              </a:ext>
            </a:extLst>
          </p:cNvPr>
          <p:cNvSpPr txBox="1"/>
          <p:nvPr/>
        </p:nvSpPr>
        <p:spPr>
          <a:xfrm>
            <a:off x="2254682" y="2624819"/>
            <a:ext cx="840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C562B4AE-8B1E-E96F-FD4D-E3BD5CBF8BC4}"/>
              </a:ext>
            </a:extLst>
          </p:cNvPr>
          <p:cNvSpPr/>
          <p:nvPr/>
        </p:nvSpPr>
        <p:spPr>
          <a:xfrm>
            <a:off x="2544681" y="1924253"/>
            <a:ext cx="7612331" cy="1537416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зарегистрированы во Всероссийском реестре школьных театров </a:t>
            </a:r>
          </a:p>
          <a:p>
            <a:pPr algn="ctr"/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сайте федерального оператора</a:t>
            </a:r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/>
              <a:t>ФГБОУ "Прогресс"</a:t>
            </a:r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-м </a:t>
            </a:r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организациям рекомендовано  предоставить  информацию для последующего включения в реестр на сайте федерального оператора</a:t>
            </a:r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/>
              <a:t>ФГБОУ "Прогресс"</a:t>
            </a:r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4AA370BA-0AB7-6715-3320-CBCEAA7B8EBA}"/>
              </a:ext>
            </a:extLst>
          </p:cNvPr>
          <p:cNvSpPr/>
          <p:nvPr/>
        </p:nvSpPr>
        <p:spPr>
          <a:xfrm>
            <a:off x="3167114" y="3490961"/>
            <a:ext cx="6122890" cy="632251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реализуется программ по школьным театрам –  21 из них : 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D9CC4EA1-0919-7272-9D2A-5F4F0D6B40B6}"/>
              </a:ext>
            </a:extLst>
          </p:cNvPr>
          <p:cNvCxnSpPr>
            <a:cxnSpLocks/>
          </p:cNvCxnSpPr>
          <p:nvPr/>
        </p:nvCxnSpPr>
        <p:spPr>
          <a:xfrm>
            <a:off x="4839578" y="4123213"/>
            <a:ext cx="0" cy="3310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2097B15-E54F-F8AD-D4FC-F5E372128E18}"/>
              </a:ext>
            </a:extLst>
          </p:cNvPr>
          <p:cNvSpPr/>
          <p:nvPr/>
        </p:nvSpPr>
        <p:spPr>
          <a:xfrm>
            <a:off x="1463555" y="4454225"/>
            <a:ext cx="4848217" cy="1343024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дополнительное образование – 6</a:t>
            </a:r>
            <a:r>
              <a:rPr lang="ru-RU" sz="1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программ</a:t>
            </a:r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все  внесены в АИС «Навигатор ДО РК» / кол-во обучающихся – 178</a:t>
            </a:r>
            <a:r>
              <a:rPr lang="ru-RU" sz="1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47CCCFB3-8200-1C92-F51F-0FCBE9E81C8C}"/>
              </a:ext>
            </a:extLst>
          </p:cNvPr>
          <p:cNvCxnSpPr>
            <a:cxnSpLocks/>
          </p:cNvCxnSpPr>
          <p:nvPr/>
        </p:nvCxnSpPr>
        <p:spPr>
          <a:xfrm>
            <a:off x="7516406" y="4123212"/>
            <a:ext cx="0" cy="3310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A5886F4-29DE-C1B9-3DDF-2EB96173A547}"/>
              </a:ext>
            </a:extLst>
          </p:cNvPr>
          <p:cNvSpPr/>
          <p:nvPr/>
        </p:nvSpPr>
        <p:spPr>
          <a:xfrm>
            <a:off x="6700102" y="4454225"/>
            <a:ext cx="4917347" cy="13430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как внеурочная деятельность - 15</a:t>
            </a:r>
            <a:r>
              <a:rPr lang="ru-RU" sz="1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программ</a:t>
            </a:r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кол-во обучающихся – 378</a:t>
            </a:r>
            <a:r>
              <a:rPr lang="ru-RU" sz="1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чел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Левая фигурная скобка 24">
            <a:extLst>
              <a:ext uri="{FF2B5EF4-FFF2-40B4-BE49-F238E27FC236}">
                <a16:creationId xmlns:a16="http://schemas.microsoft.com/office/drawing/2014/main" id="{E4DC8AC7-EC49-54A7-BC25-7D8D29C04FB4}"/>
              </a:ext>
            </a:extLst>
          </p:cNvPr>
          <p:cNvSpPr/>
          <p:nvPr/>
        </p:nvSpPr>
        <p:spPr>
          <a:xfrm rot="16200000">
            <a:off x="6019298" y="2333257"/>
            <a:ext cx="418522" cy="586043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A75C4050-C621-363A-A677-DDA6A76CCA6B}"/>
              </a:ext>
            </a:extLst>
          </p:cNvPr>
          <p:cNvSpPr/>
          <p:nvPr/>
        </p:nvSpPr>
        <p:spPr>
          <a:xfrm>
            <a:off x="2957666" y="5920431"/>
            <a:ext cx="6838641" cy="489873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данным МОНИТОРИНГА всего – 21 программа-556 обучающихся.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A0EB66B9-F5E9-FA27-689E-0E005722A09C}"/>
              </a:ext>
            </a:extLst>
          </p:cNvPr>
          <p:cNvSpPr/>
          <p:nvPr/>
        </p:nvSpPr>
        <p:spPr>
          <a:xfrm>
            <a:off x="1827428" y="1021224"/>
            <a:ext cx="8537143" cy="808182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Всего в муниципалитете 22</a:t>
            </a:r>
            <a:r>
              <a:rPr lang="ru-RU" sz="1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общеобразовательные организации, которые реализуют деятельность по Школьным театрам. </a:t>
            </a:r>
            <a:endParaRPr lang="ru-RU" sz="1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7F531D-A9B5-8CE1-05A2-B54FC2958B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24" y="2058929"/>
            <a:ext cx="1941493" cy="12947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D62D94-8C04-DA89-99FF-5E185F5357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935" y="1785742"/>
            <a:ext cx="1213688" cy="17400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18310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A14A19-72B2-9090-64DA-60D387114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221668"/>
              </a:buClr>
              <a:buSzPts val="2880"/>
            </a:pPr>
            <a:endParaRPr lang="ru-RU" sz="1800" kern="0" dirty="0">
              <a:solidFill>
                <a:srgbClr val="221668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68519CA-CA2F-9400-909D-1966060A4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35" y="349295"/>
            <a:ext cx="2451330" cy="69610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36FE3D9-AEEF-741A-4012-C34F35F0311A}"/>
              </a:ext>
            </a:extLst>
          </p:cNvPr>
          <p:cNvSpPr txBox="1"/>
          <p:nvPr/>
        </p:nvSpPr>
        <p:spPr>
          <a:xfrm>
            <a:off x="2254682" y="2624819"/>
            <a:ext cx="57958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31DD867D-F95F-8628-3A1F-0ABA41B67F4B}"/>
              </a:ext>
            </a:extLst>
          </p:cNvPr>
          <p:cNvSpPr/>
          <p:nvPr/>
        </p:nvSpPr>
        <p:spPr>
          <a:xfrm>
            <a:off x="873952" y="1409928"/>
            <a:ext cx="10061605" cy="790112"/>
          </a:xfrm>
          <a:prstGeom prst="roundRect">
            <a:avLst/>
          </a:prstGeom>
          <a:solidFill>
            <a:srgbClr val="00808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Всего в муниципалитете общеобразовательных организаций, которые реализуют деятельность «Школьный музей», – 23</a:t>
            </a:r>
            <a:endParaRPr lang="ru-RU" sz="1600" b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B43E569F-8CED-E53E-597B-3A7B9418CCBA}"/>
              </a:ext>
            </a:extLst>
          </p:cNvPr>
          <p:cNvSpPr/>
          <p:nvPr/>
        </p:nvSpPr>
        <p:spPr>
          <a:xfrm>
            <a:off x="862099" y="2324030"/>
            <a:ext cx="7372376" cy="787141"/>
          </a:xfrm>
          <a:prstGeom prst="roundRect">
            <a:avLst/>
          </a:prstGeom>
          <a:solidFill>
            <a:srgbClr val="00808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Всего программ по школьным музеям –  23</a:t>
            </a:r>
            <a:endParaRPr lang="ru-RU" sz="1600" b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EA71DB66-91F2-12FD-59C5-16337FA8EC27}"/>
              </a:ext>
            </a:extLst>
          </p:cNvPr>
          <p:cNvCxnSpPr>
            <a:cxnSpLocks/>
          </p:cNvCxnSpPr>
          <p:nvPr/>
        </p:nvCxnSpPr>
        <p:spPr>
          <a:xfrm>
            <a:off x="3153618" y="3111171"/>
            <a:ext cx="0" cy="317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99CA6030-EFC8-BDEA-8DC3-FBC6A097A842}"/>
              </a:ext>
            </a:extLst>
          </p:cNvPr>
          <p:cNvCxnSpPr>
            <a:cxnSpLocks/>
          </p:cNvCxnSpPr>
          <p:nvPr/>
        </p:nvCxnSpPr>
        <p:spPr>
          <a:xfrm>
            <a:off x="5847243" y="3123000"/>
            <a:ext cx="0" cy="306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5E965291-1DC1-3042-D1C6-468214FBB1F3}"/>
              </a:ext>
            </a:extLst>
          </p:cNvPr>
          <p:cNvSpPr/>
          <p:nvPr/>
        </p:nvSpPr>
        <p:spPr>
          <a:xfrm>
            <a:off x="702445" y="3417171"/>
            <a:ext cx="3585300" cy="1455047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дополнительное образование – 12 </a:t>
            </a:r>
            <a:r>
              <a:rPr lang="ru-RU" sz="1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программ/ </a:t>
            </a:r>
          </a:p>
          <a:p>
            <a:pPr lvl="0" algn="ctr"/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кол-во обучающихся - 400</a:t>
            </a:r>
            <a:endParaRPr lang="ru-RU" sz="1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B05B3308-9D02-9EF7-4993-79FE19AFF85F}"/>
              </a:ext>
            </a:extLst>
          </p:cNvPr>
          <p:cNvSpPr/>
          <p:nvPr/>
        </p:nvSpPr>
        <p:spPr>
          <a:xfrm>
            <a:off x="4776283" y="3429000"/>
            <a:ext cx="3567258" cy="1455047"/>
          </a:xfrm>
          <a:prstGeom prst="roundRect">
            <a:avLst/>
          </a:prstGeom>
          <a:solidFill>
            <a:srgbClr val="CCCC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внеурочная деятельность -  11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программ/ </a:t>
            </a:r>
          </a:p>
          <a:p>
            <a:pPr lvl="0"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обучающихся – 442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авая фигурная скобка 30">
            <a:extLst>
              <a:ext uri="{FF2B5EF4-FFF2-40B4-BE49-F238E27FC236}">
                <a16:creationId xmlns:a16="http://schemas.microsoft.com/office/drawing/2014/main" id="{08BB5816-9113-19E0-D16F-9DAA843CECA8}"/>
              </a:ext>
            </a:extLst>
          </p:cNvPr>
          <p:cNvSpPr/>
          <p:nvPr/>
        </p:nvSpPr>
        <p:spPr>
          <a:xfrm rot="5400000">
            <a:off x="4434428" y="1812389"/>
            <a:ext cx="369332" cy="647182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32093084-FCFD-D3C3-258B-CAEF6A6370D2}"/>
              </a:ext>
            </a:extLst>
          </p:cNvPr>
          <p:cNvSpPr/>
          <p:nvPr/>
        </p:nvSpPr>
        <p:spPr>
          <a:xfrm>
            <a:off x="1054710" y="5248117"/>
            <a:ext cx="7179765" cy="873236"/>
          </a:xfrm>
          <a:prstGeom prst="roundRect">
            <a:avLst/>
          </a:prstGeom>
          <a:solidFill>
            <a:srgbClr val="00808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данным МОНИТОРИНГА на программах «ШМ»</a:t>
            </a:r>
            <a:r>
              <a:rPr kumimoji="0" lang="ru-RU" sz="16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детей обучается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842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548429-372E-4BA6-99D2-839E76E42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132" y="69371"/>
            <a:ext cx="1226674" cy="12266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4C76B2-6186-B61A-9305-88FEA9DF71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135" y="2809485"/>
            <a:ext cx="1405768" cy="105432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9C90CB-30A5-CA35-0138-1D9174E465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154" y="4831538"/>
            <a:ext cx="976556" cy="13020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79983AF-1D4A-3736-08A3-3DB086C2E9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27" y="4569410"/>
            <a:ext cx="1405768" cy="105432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9220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9AF71-41CC-8FE5-DE5C-648C57E8A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FB4F52-92A5-AA00-7C1C-501F456D0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58809A86-EFB0-E283-5681-FF7B555C8186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1668"/>
              </a:buClr>
              <a:buSzPts val="2880"/>
              <a:buFont typeface="Calibri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221668"/>
              </a:solidFill>
              <a:effectLst/>
              <a:uLnTx/>
              <a:uFillTx/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6FF26C-451E-FC21-A446-437D84DB7C4A}"/>
              </a:ext>
            </a:extLst>
          </p:cNvPr>
          <p:cNvSpPr txBox="1"/>
          <p:nvPr/>
        </p:nvSpPr>
        <p:spPr>
          <a:xfrm>
            <a:off x="2254682" y="2624819"/>
            <a:ext cx="57958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B343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3C57A5B8-5DBA-1A2C-D392-1E349E7F21D3}"/>
              </a:ext>
            </a:extLst>
          </p:cNvPr>
          <p:cNvSpPr/>
          <p:nvPr/>
        </p:nvSpPr>
        <p:spPr>
          <a:xfrm>
            <a:off x="862099" y="2324030"/>
            <a:ext cx="7372376" cy="78714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srgbClr val="5B9BD5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Всего программ по школьным хорам –  3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6A181583-F082-EF04-061F-384857C133E8}"/>
              </a:ext>
            </a:extLst>
          </p:cNvPr>
          <p:cNvCxnSpPr>
            <a:cxnSpLocks/>
          </p:cNvCxnSpPr>
          <p:nvPr/>
        </p:nvCxnSpPr>
        <p:spPr>
          <a:xfrm>
            <a:off x="3153618" y="3111171"/>
            <a:ext cx="0" cy="317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CA3B91FB-027C-5C2E-14B7-4F428ECAC579}"/>
              </a:ext>
            </a:extLst>
          </p:cNvPr>
          <p:cNvCxnSpPr>
            <a:cxnSpLocks/>
          </p:cNvCxnSpPr>
          <p:nvPr/>
        </p:nvCxnSpPr>
        <p:spPr>
          <a:xfrm>
            <a:off x="5847243" y="3123000"/>
            <a:ext cx="0" cy="306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4568ECBB-C1DE-CF50-1F96-2F59B157FE41}"/>
              </a:ext>
            </a:extLst>
          </p:cNvPr>
          <p:cNvSpPr/>
          <p:nvPr/>
        </p:nvSpPr>
        <p:spPr>
          <a:xfrm>
            <a:off x="862099" y="3429000"/>
            <a:ext cx="3585300" cy="1455047"/>
          </a:xfrm>
          <a:prstGeom prst="roundRect">
            <a:avLst/>
          </a:prstGeom>
          <a:solidFill>
            <a:srgbClr val="CCCC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дополнительное образование – 3</a:t>
            </a: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программы/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кол-во обучающихся – 324</a:t>
            </a:r>
            <a:endParaRPr kumimoji="0" lang="ru-RU" sz="1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11D0F1B5-85E9-9D3E-1FE3-9EEBFD3B81F6}"/>
              </a:ext>
            </a:extLst>
          </p:cNvPr>
          <p:cNvSpPr/>
          <p:nvPr/>
        </p:nvSpPr>
        <p:spPr>
          <a:xfrm>
            <a:off x="4776283" y="3429000"/>
            <a:ext cx="3567258" cy="1455047"/>
          </a:xfrm>
          <a:prstGeom prst="roundRect">
            <a:avLst/>
          </a:prstGeom>
          <a:solidFill>
            <a:srgbClr val="CCCC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внеурочная деятельность -  0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программ/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кол-во обучающихся – 0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Правая фигурная скобка 30">
            <a:extLst>
              <a:ext uri="{FF2B5EF4-FFF2-40B4-BE49-F238E27FC236}">
                <a16:creationId xmlns:a16="http://schemas.microsoft.com/office/drawing/2014/main" id="{A8E54C61-637A-1542-888C-EBD97A53841F}"/>
              </a:ext>
            </a:extLst>
          </p:cNvPr>
          <p:cNvSpPr/>
          <p:nvPr/>
        </p:nvSpPr>
        <p:spPr>
          <a:xfrm rot="5400000">
            <a:off x="4434428" y="1812389"/>
            <a:ext cx="369332" cy="647182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F0F5207A-EF70-4262-B7C6-8A4A64585A50}"/>
              </a:ext>
            </a:extLst>
          </p:cNvPr>
          <p:cNvSpPr/>
          <p:nvPr/>
        </p:nvSpPr>
        <p:spPr>
          <a:xfrm>
            <a:off x="3153618" y="5265549"/>
            <a:ext cx="3133092" cy="1210949"/>
          </a:xfrm>
          <a:prstGeom prst="roundRect">
            <a:avLst/>
          </a:prstGeom>
          <a:solidFill>
            <a:srgbClr val="80008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данным МОНИТОРИНГА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программах «ШХ» детей обучается 324 чел.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1A09F38-4132-F9E2-CFEB-7443CE62C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33909" y="-243960"/>
            <a:ext cx="5358091" cy="1509234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49083BD-A8B0-1F65-C678-442DDF5841D5}"/>
              </a:ext>
            </a:extLst>
          </p:cNvPr>
          <p:cNvSpPr/>
          <p:nvPr/>
        </p:nvSpPr>
        <p:spPr>
          <a:xfrm>
            <a:off x="4465864" y="310242"/>
            <a:ext cx="2506436" cy="697959"/>
          </a:xfrm>
          <a:prstGeom prst="roundRect">
            <a:avLst/>
          </a:prstGeom>
          <a:solidFill>
            <a:srgbClr val="80008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Школьный хор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DB2ABE29-4393-2DD3-6DBE-BF12B6C9E3BC}"/>
              </a:ext>
            </a:extLst>
          </p:cNvPr>
          <p:cNvSpPr/>
          <p:nvPr/>
        </p:nvSpPr>
        <p:spPr>
          <a:xfrm>
            <a:off x="862099" y="1125221"/>
            <a:ext cx="9306968" cy="1074651"/>
          </a:xfrm>
          <a:prstGeom prst="roundRect">
            <a:avLst/>
          </a:prstGeom>
          <a:solidFill>
            <a:srgbClr val="CC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Всего в Бахчисарайском районе  общеобразовательных организаций,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которые реализуют деятельность «Школьный хор», – 3 из них </a:t>
            </a:r>
            <a:endParaRPr kumimoji="0" lang="en-US" sz="16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зарегистрированы во Всероссийском реестре ФГБОУ ДОК ЦВРД «Прогресс» </a:t>
            </a:r>
            <a:endParaRPr kumimoji="0" lang="en-US" sz="16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декабре 2025 года (ficto.ru)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A4524F5-D48B-7250-AC40-CDA6254129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460283">
            <a:off x="9969604" y="2773787"/>
            <a:ext cx="486807" cy="5636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63BBAD2-B6F7-4216-E919-D796305836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9690426">
            <a:off x="1569574" y="5304740"/>
            <a:ext cx="428218" cy="64232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E450DA-481A-D1FE-9551-E62DE4C619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972123">
            <a:off x="3608436" y="181887"/>
            <a:ext cx="352840" cy="92416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63E03D9-255A-80DF-6F8A-19D9F02199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38383" y="2380693"/>
            <a:ext cx="887143" cy="202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83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F9102-FC9B-02F1-0919-E22C0A151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A97F99-890A-7BF9-2AB4-A5B955318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2B850018-2A25-6766-D5A7-909E193D3BF2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1668"/>
              </a:buClr>
              <a:buSzPts val="2880"/>
              <a:buFont typeface="Calibri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221668"/>
              </a:solidFill>
              <a:effectLst/>
              <a:uLnTx/>
              <a:uFillTx/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8C392E-4F85-68C3-8528-D53EC898DD24}"/>
              </a:ext>
            </a:extLst>
          </p:cNvPr>
          <p:cNvSpPr txBox="1"/>
          <p:nvPr/>
        </p:nvSpPr>
        <p:spPr>
          <a:xfrm>
            <a:off x="2254682" y="2624819"/>
            <a:ext cx="57958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B343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A3EA6A35-45EF-399F-F14A-0A03FFE49427}"/>
              </a:ext>
            </a:extLst>
          </p:cNvPr>
          <p:cNvSpPr/>
          <p:nvPr/>
        </p:nvSpPr>
        <p:spPr>
          <a:xfrm>
            <a:off x="862099" y="2517701"/>
            <a:ext cx="7372376" cy="593470"/>
          </a:xfrm>
          <a:prstGeom prst="roundRect">
            <a:avLst/>
          </a:prstGeom>
          <a:solidFill>
            <a:srgbClr val="99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srgbClr val="5B9BD5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Всего программ по МЕДИАЦЕНТРАМ –  8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9B5D9E05-04C2-3145-3022-7137A7261482}"/>
              </a:ext>
            </a:extLst>
          </p:cNvPr>
          <p:cNvCxnSpPr>
            <a:cxnSpLocks/>
          </p:cNvCxnSpPr>
          <p:nvPr/>
        </p:nvCxnSpPr>
        <p:spPr>
          <a:xfrm>
            <a:off x="3153618" y="3111171"/>
            <a:ext cx="0" cy="317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154C3DBB-6878-CC4E-5471-4269A5EA9E67}"/>
              </a:ext>
            </a:extLst>
          </p:cNvPr>
          <p:cNvCxnSpPr>
            <a:cxnSpLocks/>
          </p:cNvCxnSpPr>
          <p:nvPr/>
        </p:nvCxnSpPr>
        <p:spPr>
          <a:xfrm>
            <a:off x="5847243" y="3123000"/>
            <a:ext cx="0" cy="306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2EEB74B4-C21A-6AE2-AA15-9A48F1C324D0}"/>
              </a:ext>
            </a:extLst>
          </p:cNvPr>
          <p:cNvSpPr/>
          <p:nvPr/>
        </p:nvSpPr>
        <p:spPr>
          <a:xfrm>
            <a:off x="862099" y="3429000"/>
            <a:ext cx="3585300" cy="1455047"/>
          </a:xfrm>
          <a:prstGeom prst="roundRect">
            <a:avLst/>
          </a:prstGeom>
          <a:solidFill>
            <a:srgbClr val="9999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дополнительное образование – 2 программы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кол-во обучающихся – 213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F8F4F685-CBAD-4E64-5785-F91AE5F42A25}"/>
              </a:ext>
            </a:extLst>
          </p:cNvPr>
          <p:cNvSpPr/>
          <p:nvPr/>
        </p:nvSpPr>
        <p:spPr>
          <a:xfrm>
            <a:off x="4776283" y="3429000"/>
            <a:ext cx="3567258" cy="1455047"/>
          </a:xfrm>
          <a:prstGeom prst="roundRect">
            <a:avLst/>
          </a:prstGeom>
          <a:solidFill>
            <a:srgbClr val="9999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внеурочная деятельность -  6 программ/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кол-во обучающихся – 674</a:t>
            </a:r>
          </a:p>
        </p:txBody>
      </p:sp>
      <p:sp>
        <p:nvSpPr>
          <p:cNvPr id="31" name="Правая фигурная скобка 30">
            <a:extLst>
              <a:ext uri="{FF2B5EF4-FFF2-40B4-BE49-F238E27FC236}">
                <a16:creationId xmlns:a16="http://schemas.microsoft.com/office/drawing/2014/main" id="{C7313DF2-99CF-0192-E058-999D8B008B09}"/>
              </a:ext>
            </a:extLst>
          </p:cNvPr>
          <p:cNvSpPr/>
          <p:nvPr/>
        </p:nvSpPr>
        <p:spPr>
          <a:xfrm rot="5400000">
            <a:off x="4434428" y="1812389"/>
            <a:ext cx="369332" cy="647182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64135627-E9D6-2DF5-2EAF-D105A83B1306}"/>
              </a:ext>
            </a:extLst>
          </p:cNvPr>
          <p:cNvSpPr/>
          <p:nvPr/>
        </p:nvSpPr>
        <p:spPr>
          <a:xfrm>
            <a:off x="2876502" y="5290902"/>
            <a:ext cx="3683410" cy="1210949"/>
          </a:xfrm>
          <a:prstGeom prst="roundRect">
            <a:avLst/>
          </a:prstGeom>
          <a:solidFill>
            <a:srgbClr val="9933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данным МОНИТОРИНГА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программах «МЕДИАЦЕНТР» детей обучается – 887 чел.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3A0CFD1-7C25-3F74-6752-68FDC1FEEE39}"/>
              </a:ext>
            </a:extLst>
          </p:cNvPr>
          <p:cNvSpPr/>
          <p:nvPr/>
        </p:nvSpPr>
        <p:spPr>
          <a:xfrm>
            <a:off x="4465864" y="310242"/>
            <a:ext cx="2506436" cy="697959"/>
          </a:xfrm>
          <a:prstGeom prst="roundRect">
            <a:avLst/>
          </a:prstGeom>
          <a:solidFill>
            <a:srgbClr val="9933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МЕДИАЦЕНТР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C5D30244-E207-F079-7613-5B0FAFD01EC8}"/>
              </a:ext>
            </a:extLst>
          </p:cNvPr>
          <p:cNvSpPr/>
          <p:nvPr/>
        </p:nvSpPr>
        <p:spPr>
          <a:xfrm>
            <a:off x="862099" y="1125221"/>
            <a:ext cx="7602393" cy="1143449"/>
          </a:xfrm>
          <a:prstGeom prst="roundRect">
            <a:avLst/>
          </a:prstGeom>
          <a:solidFill>
            <a:srgbClr val="9999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Всего в Бахчисарайском районе общеобразовательных организаций, которые реализуют деятельность «МЕДИАЦЕНТР», – 8</a:t>
            </a:r>
            <a:endParaRPr kumimoji="0" lang="en-US" sz="16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зарегистрированы во Всероссийском реестре ФГБОУ ДОК ЦВРД «Прогресс» в декабре 2025 года (ficto.ru)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E8C777-E642-DBA2-98F5-672F8C507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43541" y="310242"/>
            <a:ext cx="3253631" cy="182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12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10E17-8939-7C2A-166D-34E5BA803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176431-9695-C9F3-2821-3F9ACF162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24D5AF11-FCDF-565F-448F-784863325767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1668"/>
              </a:buClr>
              <a:buSzPts val="2880"/>
              <a:buFont typeface="Calibri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221668"/>
              </a:solidFill>
              <a:effectLst/>
              <a:uLnTx/>
              <a:uFillTx/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0456FA-AA81-EA84-605E-2D86AF1E1D1E}"/>
              </a:ext>
            </a:extLst>
          </p:cNvPr>
          <p:cNvSpPr txBox="1"/>
          <p:nvPr/>
        </p:nvSpPr>
        <p:spPr>
          <a:xfrm>
            <a:off x="2254682" y="2624819"/>
            <a:ext cx="57958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B343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C864F098-8CEA-79F1-C278-E67E31D720CA}"/>
              </a:ext>
            </a:extLst>
          </p:cNvPr>
          <p:cNvSpPr/>
          <p:nvPr/>
        </p:nvSpPr>
        <p:spPr>
          <a:xfrm>
            <a:off x="862099" y="2517701"/>
            <a:ext cx="7372376" cy="593470"/>
          </a:xfrm>
          <a:prstGeom prst="roundRect">
            <a:avLst/>
          </a:prstGeom>
          <a:solidFill>
            <a:srgbClr val="99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Всего программ по Отрядам ЮИД –  11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8479F6B6-28A9-8C36-249B-E61C5796CFFF}"/>
              </a:ext>
            </a:extLst>
          </p:cNvPr>
          <p:cNvCxnSpPr>
            <a:cxnSpLocks/>
          </p:cNvCxnSpPr>
          <p:nvPr/>
        </p:nvCxnSpPr>
        <p:spPr>
          <a:xfrm>
            <a:off x="3153618" y="3111171"/>
            <a:ext cx="0" cy="317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D9057666-47C1-6541-015F-CB9A13F5F2BD}"/>
              </a:ext>
            </a:extLst>
          </p:cNvPr>
          <p:cNvCxnSpPr>
            <a:cxnSpLocks/>
          </p:cNvCxnSpPr>
          <p:nvPr/>
        </p:nvCxnSpPr>
        <p:spPr>
          <a:xfrm>
            <a:off x="5847243" y="3123000"/>
            <a:ext cx="0" cy="306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D610BA4C-C75E-D882-B294-1E69277130D9}"/>
              </a:ext>
            </a:extLst>
          </p:cNvPr>
          <p:cNvSpPr/>
          <p:nvPr/>
        </p:nvSpPr>
        <p:spPr>
          <a:xfrm>
            <a:off x="862099" y="3429000"/>
            <a:ext cx="3585300" cy="145504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дополнительное образование –  3 программы/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кол-во обучающихся – 104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BD2A8F46-39D7-6225-78F9-72009B1E5580}"/>
              </a:ext>
            </a:extLst>
          </p:cNvPr>
          <p:cNvSpPr/>
          <p:nvPr/>
        </p:nvSpPr>
        <p:spPr>
          <a:xfrm>
            <a:off x="4776283" y="3429000"/>
            <a:ext cx="3567258" cy="145504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внеурочная деятельность -  8 программ/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кол-во обучающихся – 76</a:t>
            </a:r>
          </a:p>
        </p:txBody>
      </p:sp>
      <p:sp>
        <p:nvSpPr>
          <p:cNvPr id="31" name="Правая фигурная скобка 30">
            <a:extLst>
              <a:ext uri="{FF2B5EF4-FFF2-40B4-BE49-F238E27FC236}">
                <a16:creationId xmlns:a16="http://schemas.microsoft.com/office/drawing/2014/main" id="{9C48AEB8-CC92-3F2B-CF34-C844308D60F2}"/>
              </a:ext>
            </a:extLst>
          </p:cNvPr>
          <p:cNvSpPr/>
          <p:nvPr/>
        </p:nvSpPr>
        <p:spPr>
          <a:xfrm rot="5400000">
            <a:off x="4434428" y="1812389"/>
            <a:ext cx="369332" cy="647182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11DBA4D9-951C-9DA1-2712-0BC17B50EAFE}"/>
              </a:ext>
            </a:extLst>
          </p:cNvPr>
          <p:cNvSpPr/>
          <p:nvPr/>
        </p:nvSpPr>
        <p:spPr>
          <a:xfrm>
            <a:off x="2876502" y="5290902"/>
            <a:ext cx="3683410" cy="1210949"/>
          </a:xfrm>
          <a:prstGeom prst="roundRect">
            <a:avLst/>
          </a:prstGeom>
          <a:solidFill>
            <a:srgbClr val="0033C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данным МОНИТОРИНГА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программах «</a:t>
            </a: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Отряды ЮИД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 детей обучается – 180 чел.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1A5624F-B503-5FA7-6F93-A3DC879D564B}"/>
              </a:ext>
            </a:extLst>
          </p:cNvPr>
          <p:cNvSpPr/>
          <p:nvPr/>
        </p:nvSpPr>
        <p:spPr>
          <a:xfrm>
            <a:off x="4465864" y="310242"/>
            <a:ext cx="2506436" cy="697959"/>
          </a:xfrm>
          <a:prstGeom prst="roundRect">
            <a:avLst/>
          </a:prstGeom>
          <a:solidFill>
            <a:srgbClr val="0033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Отряды ЮИД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09CD3554-8DC6-A4EF-68BC-389152BDE67B}"/>
              </a:ext>
            </a:extLst>
          </p:cNvPr>
          <p:cNvSpPr/>
          <p:nvPr/>
        </p:nvSpPr>
        <p:spPr>
          <a:xfrm>
            <a:off x="862099" y="1125221"/>
            <a:ext cx="7602393" cy="1143449"/>
          </a:xfrm>
          <a:prstGeom prst="roundRect">
            <a:avLst/>
          </a:prstGeom>
          <a:solidFill>
            <a:srgbClr val="00398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Всего в Бахчисарайском районе общеобразовательных организаций, которые реализуют деятельность «Отряды ЮИД», – 11</a:t>
            </a:r>
            <a:endParaRPr kumimoji="0" lang="en-US" sz="16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зарегистрированы во Всероссийском реестре ФГБОУ ДОК ЦВРД «Прогресс» в декабре 2025 года (ficto.ru)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A19B5B-D0D7-B99E-89FA-F226333C3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43156" y="421326"/>
            <a:ext cx="1578642" cy="157864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160500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2B9EDE-7F49-E0A5-C4CB-72BE3BB79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DCB60C99-2FED-80F2-96FE-1A4A3D7F77FC}"/>
              </a:ext>
            </a:extLst>
          </p:cNvPr>
          <p:cNvSpPr/>
          <p:nvPr/>
        </p:nvSpPr>
        <p:spPr>
          <a:xfrm>
            <a:off x="873952" y="1409928"/>
            <a:ext cx="9860309" cy="79011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Всего в муниципалитете общеобразовательных организаций, которые реализуют деятельность «Школьные спортивные клубы», – 24</a:t>
            </a:r>
            <a:endParaRPr lang="ru-RU" sz="1600" b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2583326-D64A-EAFC-53FB-A0F0C3E888F5}"/>
              </a:ext>
            </a:extLst>
          </p:cNvPr>
          <p:cNvSpPr/>
          <p:nvPr/>
        </p:nvSpPr>
        <p:spPr>
          <a:xfrm>
            <a:off x="862099" y="2324030"/>
            <a:ext cx="7372376" cy="78714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Всего программ по школьным спортивным клубам – 24</a:t>
            </a:r>
            <a:endParaRPr lang="ru-RU" sz="1600" b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EFA390B3-DF6D-D065-8888-3ACE3A33A5B4}"/>
              </a:ext>
            </a:extLst>
          </p:cNvPr>
          <p:cNvCxnSpPr>
            <a:cxnSpLocks/>
          </p:cNvCxnSpPr>
          <p:nvPr/>
        </p:nvCxnSpPr>
        <p:spPr>
          <a:xfrm>
            <a:off x="2495095" y="3111171"/>
            <a:ext cx="0" cy="3178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65033B85-CE39-602B-E629-3902CB323283}"/>
              </a:ext>
            </a:extLst>
          </p:cNvPr>
          <p:cNvCxnSpPr>
            <a:cxnSpLocks/>
          </p:cNvCxnSpPr>
          <p:nvPr/>
        </p:nvCxnSpPr>
        <p:spPr>
          <a:xfrm>
            <a:off x="6599742" y="3132218"/>
            <a:ext cx="0" cy="306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486B903E-0C5A-2B24-D2C6-3C6E0CECD6F1}"/>
              </a:ext>
            </a:extLst>
          </p:cNvPr>
          <p:cNvSpPr/>
          <p:nvPr/>
        </p:nvSpPr>
        <p:spPr>
          <a:xfrm>
            <a:off x="702445" y="3417171"/>
            <a:ext cx="3585300" cy="1455047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дополнительное образование – 19 </a:t>
            </a:r>
            <a:r>
              <a:rPr lang="ru-RU" sz="16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программ/ </a:t>
            </a:r>
          </a:p>
          <a:p>
            <a:pPr lvl="0" algn="ctr"/>
            <a:r>
              <a:rPr lang="ru-RU" sz="16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обучающихся - 1153</a:t>
            </a:r>
            <a:endParaRPr lang="ru-RU" sz="1600" b="1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59F2FA8D-EBDE-97CD-BA23-8EEAE606997C}"/>
              </a:ext>
            </a:extLst>
          </p:cNvPr>
          <p:cNvSpPr/>
          <p:nvPr/>
        </p:nvSpPr>
        <p:spPr>
          <a:xfrm>
            <a:off x="4776283" y="3429000"/>
            <a:ext cx="3567258" cy="1455047"/>
          </a:xfrm>
          <a:prstGeom prst="roundRect">
            <a:avLst/>
          </a:prstGeom>
          <a:solidFill>
            <a:srgbClr val="FFCC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внеурочная деятельность -  5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программ/ </a:t>
            </a:r>
          </a:p>
          <a:p>
            <a:pPr lvl="0"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обучающихся –725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авая фигурная скобка 17">
            <a:extLst>
              <a:ext uri="{FF2B5EF4-FFF2-40B4-BE49-F238E27FC236}">
                <a16:creationId xmlns:a16="http://schemas.microsoft.com/office/drawing/2014/main" id="{FB77DAD3-0EED-981B-1F2C-E46049324DD1}"/>
              </a:ext>
            </a:extLst>
          </p:cNvPr>
          <p:cNvSpPr/>
          <p:nvPr/>
        </p:nvSpPr>
        <p:spPr>
          <a:xfrm rot="5400000">
            <a:off x="4434428" y="1812389"/>
            <a:ext cx="369332" cy="6471821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05EB640B-A0BA-C5FB-BFA2-7D5D7B84228D}"/>
              </a:ext>
            </a:extLst>
          </p:cNvPr>
          <p:cNvSpPr/>
          <p:nvPr/>
        </p:nvSpPr>
        <p:spPr>
          <a:xfrm>
            <a:off x="1054710" y="5248117"/>
            <a:ext cx="7179765" cy="87323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данным МОНИТОРИНГА на программах «ШСК»</a:t>
            </a:r>
            <a:r>
              <a:rPr kumimoji="0" lang="ru-RU" sz="16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детей обучается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1878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52065FBA-1E0C-5B50-C125-6AF0A86910C6}"/>
              </a:ext>
            </a:extLst>
          </p:cNvPr>
          <p:cNvSpPr/>
          <p:nvPr/>
        </p:nvSpPr>
        <p:spPr>
          <a:xfrm>
            <a:off x="3662751" y="463449"/>
            <a:ext cx="4893345" cy="6985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ШКОЛЬНЫЕ СПОРТИВНЫЕ КЛУБЫ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7A48517-BB9E-4CEC-9DA0-E8A0DBC6F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95" y="424524"/>
            <a:ext cx="751187" cy="75118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FB7728-B69A-E2D4-99B5-71E27DE45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118" y="2532820"/>
            <a:ext cx="1537534" cy="1198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B56196-0EB7-208F-D846-D54C60931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789" y="3132218"/>
            <a:ext cx="1537534" cy="217842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0DE3A8-8AC1-D764-7C2F-0686AFC2F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48" y="4407882"/>
            <a:ext cx="1659854" cy="1244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024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5382E4-12AB-0432-C29D-855FE1002E04}"/>
              </a:ext>
            </a:extLst>
          </p:cNvPr>
          <p:cNvSpPr txBox="1"/>
          <p:nvPr/>
        </p:nvSpPr>
        <p:spPr>
          <a:xfrm>
            <a:off x="2254682" y="2624819"/>
            <a:ext cx="840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221668"/>
              </a:buClr>
              <a:buSzPts val="2880"/>
            </a:pPr>
            <a:endParaRPr lang="ru-RU" sz="1800" kern="0" dirty="0">
              <a:solidFill>
                <a:srgbClr val="221668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CB119C-32EC-15EE-514A-19D0A1A84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4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7275B6-0D6D-7AC6-6A69-9646D320ACD3}"/>
              </a:ext>
            </a:extLst>
          </p:cNvPr>
          <p:cNvSpPr txBox="1"/>
          <p:nvPr/>
        </p:nvSpPr>
        <p:spPr>
          <a:xfrm>
            <a:off x="1520179" y="1178357"/>
            <a:ext cx="94167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данным АИС «Навигатор ДО РК» всего организаций, которые реализуют программы туристско-краеведческой направленности (далее - ТКН) -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 по ТКН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- 22  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обучается 943 ребенка 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возрасте от 5 до 18 лет по данным программам.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1BE02E-66AF-AA31-8832-902F9FDEC34C}"/>
              </a:ext>
            </a:extLst>
          </p:cNvPr>
          <p:cNvSpPr txBox="1"/>
          <p:nvPr/>
        </p:nvSpPr>
        <p:spPr>
          <a:xfrm>
            <a:off x="2158312" y="5422728"/>
            <a:ext cx="7875375" cy="91940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 том числе, дополнительных программ музейной деятельности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по туристско-краеведческой направленности -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12</a:t>
            </a:r>
            <a:endParaRPr lang="ru-RU" sz="1400" b="1" dirty="0">
              <a:solidFill>
                <a:srgbClr val="221668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детей обучается по данным программам 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400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F68515-4ED0-02EE-19CB-31AD4E196F61}"/>
              </a:ext>
            </a:extLst>
          </p:cNvPr>
          <p:cNvSpPr txBox="1"/>
          <p:nvPr/>
        </p:nvSpPr>
        <p:spPr>
          <a:xfrm>
            <a:off x="1255060" y="2059394"/>
            <a:ext cx="9670473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Организации, реализующие адаптированные (и/или инклюзивные дополнительные программы 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туристско-краеведческой направленности 0, 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них: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дошкольные образовательные организации –0;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общеобразовательные организации – 0;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школы-интернаты – 0.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Адаптированных дополнительных общеразвивающих программ по ТКН – 0, 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ним обучается 0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ребенка.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Инклюзивных дополнительных общеразвивающих программ по ТКН – 0,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ним обучается 0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ребенка.</a:t>
            </a:r>
          </a:p>
          <a:p>
            <a:pPr algn="ctr"/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08CF26-6E90-2930-7B04-31BA977CE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708" y="4713566"/>
            <a:ext cx="2986219" cy="6139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067FD17-C706-0F28-3A71-7453805BB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031" y="291884"/>
            <a:ext cx="5545934" cy="6975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B848758-8D8D-4DE7-BE57-4E27A4EF9D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56" y="5422728"/>
            <a:ext cx="1054410" cy="10544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15877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59A7FC-6408-0C54-B952-D87795192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" y="-212250"/>
            <a:ext cx="1210914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C8E54B-F97D-E9D5-9DC2-619B8D046780}"/>
              </a:ext>
            </a:extLst>
          </p:cNvPr>
          <p:cNvSpPr txBox="1"/>
          <p:nvPr/>
        </p:nvSpPr>
        <p:spPr>
          <a:xfrm>
            <a:off x="1711345" y="333561"/>
            <a:ext cx="8458994" cy="37457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49238"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«Летний отдых» и мероприятия, программы лагерей дневного пребывания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1D8C3FD-E2F5-4A05-B1BE-B284C8C8B54D}"/>
              </a:ext>
            </a:extLst>
          </p:cNvPr>
          <p:cNvSpPr/>
          <p:nvPr/>
        </p:nvSpPr>
        <p:spPr>
          <a:xfrm>
            <a:off x="5822961" y="3394957"/>
            <a:ext cx="1312090" cy="338554"/>
          </a:xfrm>
          <a:prstGeom prst="rect">
            <a:avLst/>
          </a:prstGeom>
          <a:solidFill>
            <a:srgbClr val="33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</a:t>
            </a:r>
            <a:endParaRPr lang="ru-RU" sz="16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4A1969C-B12F-4844-9E44-5D85F31713DF}"/>
              </a:ext>
            </a:extLst>
          </p:cNvPr>
          <p:cNvSpPr/>
          <p:nvPr/>
        </p:nvSpPr>
        <p:spPr>
          <a:xfrm>
            <a:off x="11481791" y="3364179"/>
            <a:ext cx="441146" cy="369332"/>
          </a:xfrm>
          <a:prstGeom prst="rect">
            <a:avLst/>
          </a:prstGeom>
          <a:solidFill>
            <a:srgbClr val="33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866CFF0-181A-41C5-A4D1-4B64D4B6C25D}"/>
              </a:ext>
            </a:extLst>
          </p:cNvPr>
          <p:cNvSpPr/>
          <p:nvPr/>
        </p:nvSpPr>
        <p:spPr>
          <a:xfrm>
            <a:off x="5822961" y="3888732"/>
            <a:ext cx="5389768" cy="584775"/>
          </a:xfrm>
          <a:prstGeom prst="rect">
            <a:avLst/>
          </a:prstGeom>
          <a:solidFill>
            <a:srgbClr val="33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в рамках летнего оздоровительного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лагеря дневного пребывания, программ </a:t>
            </a:r>
            <a:endParaRPr lang="ru-RU" sz="1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43F5814-186D-4EE4-B430-550AC4D5EC0E}"/>
              </a:ext>
            </a:extLst>
          </p:cNvPr>
          <p:cNvSpPr/>
          <p:nvPr/>
        </p:nvSpPr>
        <p:spPr>
          <a:xfrm>
            <a:off x="11481791" y="3996453"/>
            <a:ext cx="441146" cy="369332"/>
          </a:xfrm>
          <a:prstGeom prst="rect">
            <a:avLst/>
          </a:prstGeom>
          <a:solidFill>
            <a:srgbClr val="33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82F22C7-40A0-4C16-84BC-69D9E338C0CF}"/>
              </a:ext>
            </a:extLst>
          </p:cNvPr>
          <p:cNvSpPr/>
          <p:nvPr/>
        </p:nvSpPr>
        <p:spPr>
          <a:xfrm>
            <a:off x="5822961" y="4652384"/>
            <a:ext cx="4639960" cy="584775"/>
          </a:xfrm>
          <a:prstGeom prst="rect">
            <a:avLst/>
          </a:prstGeom>
          <a:solidFill>
            <a:srgbClr val="33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обучалось по данным программам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возрасте от 5 до 18</a:t>
            </a:r>
            <a:endParaRPr lang="ru-RU" sz="16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631E68B-BB00-4883-83FD-47226BBF6736}"/>
              </a:ext>
            </a:extLst>
          </p:cNvPr>
          <p:cNvSpPr/>
          <p:nvPr/>
        </p:nvSpPr>
        <p:spPr>
          <a:xfrm>
            <a:off x="10820981" y="4755621"/>
            <a:ext cx="1101956" cy="369332"/>
          </a:xfrm>
          <a:prstGeom prst="rect">
            <a:avLst/>
          </a:prstGeom>
          <a:solidFill>
            <a:srgbClr val="33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1582чел</a:t>
            </a:r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F4449D2-1C1E-4D93-85C5-D9E04005AE61}"/>
              </a:ext>
            </a:extLst>
          </p:cNvPr>
          <p:cNvSpPr/>
          <p:nvPr/>
        </p:nvSpPr>
        <p:spPr>
          <a:xfrm>
            <a:off x="5741049" y="1255566"/>
            <a:ext cx="3200620" cy="1384995"/>
          </a:xfrm>
          <a:prstGeom prst="rect">
            <a:avLst/>
          </a:prstGeom>
          <a:solidFill>
            <a:srgbClr val="CC66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algn="ctr">
              <a:defRPr sz="2128" b="1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 sz="2128" b="1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программ летнего </a:t>
            </a:r>
          </a:p>
          <a:p>
            <a:pPr algn="ctr">
              <a:defRPr sz="2128" b="1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оздоровительного лагеря </a:t>
            </a:r>
          </a:p>
          <a:p>
            <a:pPr algn="ctr">
              <a:defRPr sz="2128" b="1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дневным пребыванием -33:</a:t>
            </a:r>
          </a:p>
          <a:p>
            <a:pPr algn="ctr">
              <a:defRPr sz="2128" b="1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направленностям</a:t>
            </a:r>
          </a:p>
          <a:p>
            <a:pPr algn="ctr">
              <a:defRPr sz="2128" b="1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A016A7E9-B59C-4E66-8B9D-716D2DED6AEE}"/>
              </a:ext>
            </a:extLst>
          </p:cNvPr>
          <p:cNvSpPr/>
          <p:nvPr/>
        </p:nvSpPr>
        <p:spPr>
          <a:xfrm rot="10800000">
            <a:off x="4718312" y="1753454"/>
            <a:ext cx="725864" cy="33748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10F1EF3-F4DF-4F03-AA35-640FDF158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28" y="3815480"/>
            <a:ext cx="1147253" cy="11472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D3955DA-1E6F-4457-B325-54033DE18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68" y="3791011"/>
            <a:ext cx="1147253" cy="11472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F1CD7EC7-EA4C-F654-6E4B-840030805D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6805673"/>
              </p:ext>
            </p:extLst>
          </p:nvPr>
        </p:nvGraphicFramePr>
        <p:xfrm>
          <a:off x="52800" y="906982"/>
          <a:ext cx="5307090" cy="3007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C840BC3-D95C-FC4B-6E2D-B0C67DC68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09" y="4985179"/>
            <a:ext cx="1988276" cy="1803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D6D2F38-02F8-F067-A19F-4957A4C1FC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14" y="2973935"/>
            <a:ext cx="2178868" cy="16341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BA2A464-A2FA-1248-CF49-EF376EA866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884" y="4940287"/>
            <a:ext cx="1383006" cy="18440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809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040999-A9BA-1A86-03E8-A76E5290D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603"/>
            <a:ext cx="1219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702378-A602-5D4B-3B56-1C0861425A8A}"/>
              </a:ext>
            </a:extLst>
          </p:cNvPr>
          <p:cNvSpPr txBox="1"/>
          <p:nvPr/>
        </p:nvSpPr>
        <p:spPr>
          <a:xfrm>
            <a:off x="3313070" y="2222477"/>
            <a:ext cx="12477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ДОУ -7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0860C7E-3865-3BEE-AF7A-3BF35F4C5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150" y="2990987"/>
            <a:ext cx="763260" cy="76326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BDA8E48-BDF9-99E5-8A61-F385F06EC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72" y="530574"/>
            <a:ext cx="1128980" cy="11289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18DC9F3-7232-A0B8-9032-18A420962F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143" y="3216321"/>
            <a:ext cx="763260" cy="7632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AE9B0A0-207D-BED8-FD3C-D2291F833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941" y="4024857"/>
            <a:ext cx="763260" cy="76326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3E295FC-F452-3D77-C5EA-BE9B074B22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319" y="2033881"/>
            <a:ext cx="763260" cy="7632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0C3FB00-A0DC-344E-7F8E-39C0C49EA2E0}"/>
              </a:ext>
            </a:extLst>
          </p:cNvPr>
          <p:cNvSpPr txBox="1"/>
          <p:nvPr/>
        </p:nvSpPr>
        <p:spPr>
          <a:xfrm>
            <a:off x="7687962" y="3415693"/>
            <a:ext cx="12477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ДЮСШ -1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DC5340-7C71-DB30-ACED-FC67BD0F05FB}"/>
              </a:ext>
            </a:extLst>
          </p:cNvPr>
          <p:cNvSpPr txBox="1"/>
          <p:nvPr/>
        </p:nvSpPr>
        <p:spPr>
          <a:xfrm>
            <a:off x="3533172" y="3259397"/>
            <a:ext cx="13850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Школы -23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97B210-40F2-9538-6A51-DB4A72A0C558}"/>
              </a:ext>
            </a:extLst>
          </p:cNvPr>
          <p:cNvSpPr txBox="1"/>
          <p:nvPr/>
        </p:nvSpPr>
        <p:spPr>
          <a:xfrm>
            <a:off x="3533172" y="4233082"/>
            <a:ext cx="21306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 ДО -1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11FB52-1F22-05FC-F9F6-D0598BFAADD4}"/>
              </a:ext>
            </a:extLst>
          </p:cNvPr>
          <p:cNvSpPr txBox="1"/>
          <p:nvPr/>
        </p:nvSpPr>
        <p:spPr>
          <a:xfrm>
            <a:off x="7369958" y="2202626"/>
            <a:ext cx="18837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 -4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64D3337-5E50-EF4E-FC7E-3D04F8B855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911" y="2016124"/>
            <a:ext cx="763260" cy="76326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0538D53-F66F-605D-60DB-2BB359BD6E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941" y="4371004"/>
            <a:ext cx="763260" cy="76326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C672ECE-1557-51CD-57B6-41DCA4345B14}"/>
              </a:ext>
            </a:extLst>
          </p:cNvPr>
          <p:cNvSpPr txBox="1"/>
          <p:nvPr/>
        </p:nvSpPr>
        <p:spPr>
          <a:xfrm>
            <a:off x="7819430" y="4167859"/>
            <a:ext cx="18837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Частные организации-1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9D7099-CCF9-5E06-F01A-215250DB91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448" y="120983"/>
            <a:ext cx="8391104" cy="98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33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819C3C-C03A-55A9-2A28-79EEFD24E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5382E4-12AB-0432-C29D-855FE1002E04}"/>
              </a:ext>
            </a:extLst>
          </p:cNvPr>
          <p:cNvSpPr txBox="1"/>
          <p:nvPr/>
        </p:nvSpPr>
        <p:spPr>
          <a:xfrm>
            <a:off x="2254682" y="2624819"/>
            <a:ext cx="840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221668"/>
              </a:buClr>
              <a:buSzPts val="2880"/>
            </a:pPr>
            <a:endParaRPr lang="ru-RU" sz="1800" kern="0" dirty="0">
              <a:solidFill>
                <a:srgbClr val="221668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7275B6-0D6D-7AC6-6A69-9646D320ACD3}"/>
              </a:ext>
            </a:extLst>
          </p:cNvPr>
          <p:cNvSpPr txBox="1"/>
          <p:nvPr/>
        </p:nvSpPr>
        <p:spPr>
          <a:xfrm>
            <a:off x="2807879" y="1080727"/>
            <a:ext cx="71499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данным АИС «Навигатор ДО РК» всего было проведено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мероприятий. Зарегистрировано в мероприятиях 1582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537069-BBEC-7BD5-5A37-A43226AF5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746" y="2945798"/>
            <a:ext cx="3708550" cy="273581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2163FB-F269-A333-CEC7-6F8F847AD0AC}"/>
              </a:ext>
            </a:extLst>
          </p:cNvPr>
          <p:cNvSpPr txBox="1"/>
          <p:nvPr/>
        </p:nvSpPr>
        <p:spPr>
          <a:xfrm>
            <a:off x="1155304" y="1811692"/>
            <a:ext cx="3133792" cy="71508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По состоянию на декабрь 202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4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г. было проведено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 32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мероприятия и приняло участие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1397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детей.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685F1C-F191-C0AC-5479-C2171B4964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37" y="305095"/>
            <a:ext cx="5390807" cy="6294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A5A22CF-6393-450B-99B7-BD6074098C40}"/>
              </a:ext>
            </a:extLst>
          </p:cNvPr>
          <p:cNvSpPr txBox="1"/>
          <p:nvPr/>
        </p:nvSpPr>
        <p:spPr>
          <a:xfrm>
            <a:off x="5926102" y="1998296"/>
            <a:ext cx="17349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Художественная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2F23F7-4E32-49A5-A0E0-34CE3B5B6A1C}"/>
              </a:ext>
            </a:extLst>
          </p:cNvPr>
          <p:cNvSpPr txBox="1"/>
          <p:nvPr/>
        </p:nvSpPr>
        <p:spPr>
          <a:xfrm>
            <a:off x="5943827" y="2613241"/>
            <a:ext cx="17349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Социально-гуманитарная</a:t>
            </a:r>
            <a:endParaRPr lang="ru-RU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CB8321-7F48-43B6-B2F2-AB36909F53A9}"/>
              </a:ext>
            </a:extLst>
          </p:cNvPr>
          <p:cNvSpPr txBox="1"/>
          <p:nvPr/>
        </p:nvSpPr>
        <p:spPr>
          <a:xfrm>
            <a:off x="5943827" y="3422575"/>
            <a:ext cx="17349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Физкультурно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-спортивная</a:t>
            </a:r>
            <a:endParaRPr lang="ru-RU" sz="1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0E685B-3A47-42F6-8B1D-26238852A65C}"/>
              </a:ext>
            </a:extLst>
          </p:cNvPr>
          <p:cNvSpPr txBox="1"/>
          <p:nvPr/>
        </p:nvSpPr>
        <p:spPr>
          <a:xfrm>
            <a:off x="5926102" y="4273318"/>
            <a:ext cx="20454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Естественнонаучная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3EF004-093A-41EC-BE58-D3E124D100E8}"/>
              </a:ext>
            </a:extLst>
          </p:cNvPr>
          <p:cNvSpPr txBox="1"/>
          <p:nvPr/>
        </p:nvSpPr>
        <p:spPr>
          <a:xfrm>
            <a:off x="5926101" y="5088388"/>
            <a:ext cx="20454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Техническая</a:t>
            </a:r>
            <a:endParaRPr lang="ru-RU" sz="14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7E4942-2A7C-4E56-A09F-CB232B98EB30}"/>
              </a:ext>
            </a:extLst>
          </p:cNvPr>
          <p:cNvSpPr txBox="1"/>
          <p:nvPr/>
        </p:nvSpPr>
        <p:spPr>
          <a:xfrm>
            <a:off x="5926100" y="5779046"/>
            <a:ext cx="2045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Туристско-краеведческая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22DD22-80AB-463C-8F6D-A26E3147D5C5}"/>
              </a:ext>
            </a:extLst>
          </p:cNvPr>
          <p:cNvSpPr txBox="1"/>
          <p:nvPr/>
        </p:nvSpPr>
        <p:spPr>
          <a:xfrm>
            <a:off x="9117386" y="1967280"/>
            <a:ext cx="744444" cy="40862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6" name="Стрелка: вниз 25">
            <a:extLst>
              <a:ext uri="{FF2B5EF4-FFF2-40B4-BE49-F238E27FC236}">
                <a16:creationId xmlns:a16="http://schemas.microsoft.com/office/drawing/2014/main" id="{417A1FD4-3E3D-4508-9066-2724CDB6BE19}"/>
              </a:ext>
            </a:extLst>
          </p:cNvPr>
          <p:cNvSpPr/>
          <p:nvPr/>
        </p:nvSpPr>
        <p:spPr>
          <a:xfrm rot="16200000">
            <a:off x="8208993" y="1806194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3213455-7818-4088-88E9-3B46C77D53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560" y="1897668"/>
            <a:ext cx="542967" cy="5429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433F77-1599-4798-9412-6A98D6A490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560" y="3428633"/>
            <a:ext cx="546574" cy="54503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2BF9641-CF13-4F66-8DAA-974E3468D3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257" y="4980458"/>
            <a:ext cx="546574" cy="54657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40B9AEB-BA6C-4B84-B29B-6FC3ACEFD6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560" y="4193750"/>
            <a:ext cx="545039" cy="54503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2BCF2AF-654D-4D0D-A852-A0E740D46B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560" y="5777273"/>
            <a:ext cx="541961" cy="54196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CE651FF-D4EA-4AE0-8F9D-8938584C1A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167" y="2633634"/>
            <a:ext cx="542967" cy="542967"/>
          </a:xfrm>
          <a:prstGeom prst="rect">
            <a:avLst/>
          </a:prstGeom>
        </p:spPr>
      </p:pic>
      <p:sp>
        <p:nvSpPr>
          <p:cNvPr id="35" name="Стрелка: вниз 34">
            <a:extLst>
              <a:ext uri="{FF2B5EF4-FFF2-40B4-BE49-F238E27FC236}">
                <a16:creationId xmlns:a16="http://schemas.microsoft.com/office/drawing/2014/main" id="{6828165A-A1C0-4055-9E46-94B13A5A7F6C}"/>
              </a:ext>
            </a:extLst>
          </p:cNvPr>
          <p:cNvSpPr/>
          <p:nvPr/>
        </p:nvSpPr>
        <p:spPr>
          <a:xfrm rot="16200000">
            <a:off x="8208993" y="2515774"/>
            <a:ext cx="256030" cy="74444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FE0997-891D-453F-92EF-FFD717EB984A}"/>
              </a:ext>
            </a:extLst>
          </p:cNvPr>
          <p:cNvSpPr txBox="1"/>
          <p:nvPr/>
        </p:nvSpPr>
        <p:spPr>
          <a:xfrm>
            <a:off x="9125487" y="2716308"/>
            <a:ext cx="744444" cy="40862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912</a:t>
            </a:r>
          </a:p>
        </p:txBody>
      </p:sp>
      <p:sp>
        <p:nvSpPr>
          <p:cNvPr id="39" name="Стрелка: вниз 38">
            <a:extLst>
              <a:ext uri="{FF2B5EF4-FFF2-40B4-BE49-F238E27FC236}">
                <a16:creationId xmlns:a16="http://schemas.microsoft.com/office/drawing/2014/main" id="{BDA31B4A-759E-4947-857A-B67BB3E01205}"/>
              </a:ext>
            </a:extLst>
          </p:cNvPr>
          <p:cNvSpPr/>
          <p:nvPr/>
        </p:nvSpPr>
        <p:spPr>
          <a:xfrm rot="16200000">
            <a:off x="8212104" y="3319089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595C51-6242-4836-A228-F13D96F076BB}"/>
              </a:ext>
            </a:extLst>
          </p:cNvPr>
          <p:cNvSpPr txBox="1"/>
          <p:nvPr/>
        </p:nvSpPr>
        <p:spPr>
          <a:xfrm>
            <a:off x="9046399" y="3410703"/>
            <a:ext cx="744444" cy="40862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335</a:t>
            </a:r>
          </a:p>
        </p:txBody>
      </p:sp>
      <p:sp>
        <p:nvSpPr>
          <p:cNvPr id="41" name="Стрелка: вниз 40">
            <a:extLst>
              <a:ext uri="{FF2B5EF4-FFF2-40B4-BE49-F238E27FC236}">
                <a16:creationId xmlns:a16="http://schemas.microsoft.com/office/drawing/2014/main" id="{6F093199-8A68-47E6-B552-B522BB8C69EE}"/>
              </a:ext>
            </a:extLst>
          </p:cNvPr>
          <p:cNvSpPr/>
          <p:nvPr/>
        </p:nvSpPr>
        <p:spPr>
          <a:xfrm rot="16200000">
            <a:off x="8219166" y="4069498"/>
            <a:ext cx="256030" cy="744444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73C949A-B957-4019-AA51-5CD0A1CE82B7}"/>
              </a:ext>
            </a:extLst>
          </p:cNvPr>
          <p:cNvSpPr txBox="1"/>
          <p:nvPr/>
        </p:nvSpPr>
        <p:spPr>
          <a:xfrm>
            <a:off x="9125487" y="4237408"/>
            <a:ext cx="744444" cy="408623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43" name="Стрелка: вниз 42">
            <a:extLst>
              <a:ext uri="{FF2B5EF4-FFF2-40B4-BE49-F238E27FC236}">
                <a16:creationId xmlns:a16="http://schemas.microsoft.com/office/drawing/2014/main" id="{0AFA2648-9295-4F60-91A3-F925DCB3ADC9}"/>
              </a:ext>
            </a:extLst>
          </p:cNvPr>
          <p:cNvSpPr/>
          <p:nvPr/>
        </p:nvSpPr>
        <p:spPr>
          <a:xfrm rot="16200000">
            <a:off x="8208993" y="4861149"/>
            <a:ext cx="256030" cy="744444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00A53FF-C78E-43CC-94F5-07555A6CB139}"/>
              </a:ext>
            </a:extLst>
          </p:cNvPr>
          <p:cNvSpPr txBox="1"/>
          <p:nvPr/>
        </p:nvSpPr>
        <p:spPr>
          <a:xfrm>
            <a:off x="9117386" y="4968932"/>
            <a:ext cx="744444" cy="40862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6" name="Стрелка: вниз 45">
            <a:extLst>
              <a:ext uri="{FF2B5EF4-FFF2-40B4-BE49-F238E27FC236}">
                <a16:creationId xmlns:a16="http://schemas.microsoft.com/office/drawing/2014/main" id="{A57E03C6-C648-47AA-A274-73E8F084C73D}"/>
              </a:ext>
            </a:extLst>
          </p:cNvPr>
          <p:cNvSpPr/>
          <p:nvPr/>
        </p:nvSpPr>
        <p:spPr>
          <a:xfrm rot="16200000">
            <a:off x="8208993" y="5652801"/>
            <a:ext cx="256030" cy="744444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DE8E22B-33DF-49F9-A26F-C7F5B35C280C}"/>
              </a:ext>
            </a:extLst>
          </p:cNvPr>
          <p:cNvSpPr txBox="1"/>
          <p:nvPr/>
        </p:nvSpPr>
        <p:spPr>
          <a:xfrm>
            <a:off x="9105143" y="5821845"/>
            <a:ext cx="744444" cy="408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291</a:t>
            </a:r>
          </a:p>
        </p:txBody>
      </p:sp>
    </p:spTree>
    <p:extLst>
      <p:ext uri="{BB962C8B-B14F-4D97-AF65-F5344CB8AC3E}">
        <p14:creationId xmlns:p14="http://schemas.microsoft.com/office/powerpoint/2010/main" val="39813948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013ED7-7C13-D8F5-E5EF-E5A346955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0CF289-7059-17CB-FAE7-72CA81C36893}"/>
              </a:ext>
            </a:extLst>
          </p:cNvPr>
          <p:cNvSpPr txBox="1"/>
          <p:nvPr/>
        </p:nvSpPr>
        <p:spPr>
          <a:xfrm>
            <a:off x="2411505" y="1269545"/>
            <a:ext cx="6164143" cy="1384995"/>
          </a:xfrm>
          <a:prstGeom prst="rect">
            <a:avLst/>
          </a:prstGeom>
          <a:solidFill>
            <a:srgbClr val="0099C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программ по СЗ  на 2025 г. –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состав муниципального экспертного совета входит – </a:t>
            </a:r>
          </a:p>
          <a:p>
            <a:pPr algn="ctr"/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составе регионального экспертного совета –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625FF0A5-DC79-ECD5-D895-DC774810FF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4915395"/>
              </p:ext>
            </p:extLst>
          </p:nvPr>
        </p:nvGraphicFramePr>
        <p:xfrm>
          <a:off x="1416424" y="2798702"/>
          <a:ext cx="9066518" cy="3126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CF5403-A313-A911-96A4-CCA596779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411" y="428899"/>
            <a:ext cx="2439178" cy="6154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DD6EEB-79BE-6168-429C-9996B2EF2E26}"/>
              </a:ext>
            </a:extLst>
          </p:cNvPr>
          <p:cNvSpPr txBox="1"/>
          <p:nvPr/>
        </p:nvSpPr>
        <p:spPr>
          <a:xfrm>
            <a:off x="9037093" y="401928"/>
            <a:ext cx="1661165" cy="1015663"/>
          </a:xfrm>
          <a:prstGeom prst="rect">
            <a:avLst/>
          </a:prstGeom>
          <a:solidFill>
            <a:srgbClr val="0099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44, из них: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программ прошли НОК ДОП </a:t>
            </a:r>
          </a:p>
          <a:p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программ пролонгированы</a:t>
            </a:r>
            <a:endParaRPr lang="ru-RU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51B2A8-E12A-94A4-67AF-D0E656F7F5B4}"/>
              </a:ext>
            </a:extLst>
          </p:cNvPr>
          <p:cNvSpPr txBox="1"/>
          <p:nvPr/>
        </p:nvSpPr>
        <p:spPr>
          <a:xfrm>
            <a:off x="8980610" y="1772486"/>
            <a:ext cx="1403214" cy="307777"/>
          </a:xfrm>
          <a:prstGeom prst="rect">
            <a:avLst/>
          </a:prstGeom>
          <a:solidFill>
            <a:srgbClr val="0099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чел., </a:t>
            </a:r>
            <a:endParaRPr lang="ru-RU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9EFDA-B1A0-8489-4AF5-6A00C813DC34}"/>
              </a:ext>
            </a:extLst>
          </p:cNvPr>
          <p:cNvSpPr txBox="1"/>
          <p:nvPr/>
        </p:nvSpPr>
        <p:spPr>
          <a:xfrm>
            <a:off x="8980610" y="2285594"/>
            <a:ext cx="1403214" cy="307777"/>
          </a:xfrm>
          <a:prstGeom prst="rect">
            <a:avLst/>
          </a:prstGeom>
          <a:solidFill>
            <a:srgbClr val="0099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чел.,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706320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F17928-69CD-6CCD-CA0A-775FBCED2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FDEF0B-D923-2C56-5DD0-9E5FA96E4BAF}"/>
              </a:ext>
            </a:extLst>
          </p:cNvPr>
          <p:cNvSpPr txBox="1"/>
          <p:nvPr/>
        </p:nvSpPr>
        <p:spPr>
          <a:xfrm>
            <a:off x="6228229" y="4511451"/>
            <a:ext cx="4896853" cy="1293971"/>
          </a:xfrm>
          <a:prstGeom prst="roundRect">
            <a:avLst/>
          </a:prstGeom>
          <a:solidFill>
            <a:srgbClr val="FF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</a:t>
            </a:r>
            <a:r>
              <a:rPr lang="ru-RU" sz="1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декабрь 2025 года число сертификатов, использованных для оплаты по ПФ, 2291 сертификатов</a:t>
            </a:r>
            <a:r>
              <a:rPr lang="ru-RU" sz="1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что</a:t>
            </a:r>
            <a:r>
              <a:rPr lang="ru-RU" sz="1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составляет 14,00 % от численности детей </a:t>
            </a:r>
          </a:p>
          <a:p>
            <a:pPr algn="ctr"/>
            <a:r>
              <a:rPr lang="ru-RU" sz="1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5 до 18 лет в муниципальном образовании Республики Крым (по данным</a:t>
            </a:r>
            <a:r>
              <a:rPr lang="ru-RU" sz="1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Росстата).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80D574-8A5F-469C-D6D5-D9BB8B44AC88}"/>
              </a:ext>
            </a:extLst>
          </p:cNvPr>
          <p:cNvSpPr txBox="1"/>
          <p:nvPr/>
        </p:nvSpPr>
        <p:spPr>
          <a:xfrm>
            <a:off x="6228228" y="2697361"/>
            <a:ext cx="4896853" cy="13602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июнь 2025 года число сертификатов, использованных для оплаты по СЗ, составляет 1235 сертификатов, что составляет 7,55 % от численности детей в возрасте от 5 до 18 лет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Республике Крым        (по данным Росстата).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2468B-7434-39AD-1F6D-7CFE5E0CEEC7}"/>
              </a:ext>
            </a:extLst>
          </p:cNvPr>
          <p:cNvSpPr txBox="1"/>
          <p:nvPr/>
        </p:nvSpPr>
        <p:spPr>
          <a:xfrm>
            <a:off x="6401963" y="1597408"/>
            <a:ext cx="4525117" cy="817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Общее количество выданных сертификатов </a:t>
            </a:r>
          </a:p>
          <a:p>
            <a:pPr algn="ctr"/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категорией дополнительного образования </a:t>
            </a:r>
          </a:p>
          <a:p>
            <a:pPr algn="ctr"/>
            <a:r>
              <a:rPr kumimoji="0" lang="ru-RU" sz="1400" b="1" i="0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2025 г.</a:t>
            </a:r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составляет 8874 ( 54,23 %)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0F8229-00B9-6A64-CD09-8D51E60093AF}"/>
              </a:ext>
            </a:extLst>
          </p:cNvPr>
          <p:cNvSpPr txBox="1"/>
          <p:nvPr/>
        </p:nvSpPr>
        <p:spPr>
          <a:xfrm>
            <a:off x="1277874" y="3071455"/>
            <a:ext cx="2544318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Номинал </a:t>
            </a:r>
          </a:p>
          <a:p>
            <a:pPr algn="ctr"/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СЕРТИФИКАТА 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209180-BBCC-5637-A53B-1C3064BA0C4B}"/>
              </a:ext>
            </a:extLst>
          </p:cNvPr>
          <p:cNvSpPr txBox="1"/>
          <p:nvPr/>
        </p:nvSpPr>
        <p:spPr>
          <a:xfrm>
            <a:off x="2735907" y="531243"/>
            <a:ext cx="6378702" cy="510778"/>
          </a:xfrm>
          <a:prstGeom prst="roundRect">
            <a:avLst/>
          </a:prstGeom>
          <a:solidFill>
            <a:srgbClr val="CCCC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Социальный заказ</a:t>
            </a:r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1FAC54-44B3-09B5-C94D-9F8CAABE94D7}"/>
              </a:ext>
            </a:extLst>
          </p:cNvPr>
          <p:cNvSpPr txBox="1"/>
          <p:nvPr/>
        </p:nvSpPr>
        <p:spPr>
          <a:xfrm>
            <a:off x="1277874" y="1585336"/>
            <a:ext cx="4525117" cy="1055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данным Росстата на декабрь 2025 г. Бахчисарайский район Республики Крым</a:t>
            </a:r>
            <a:endParaRPr lang="ru-RU" sz="1400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общая численность детей в возрасте от 5 до 18 лет составляет 16363 человека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4C16FA-5E34-96C7-8CDD-960BBC663777}"/>
              </a:ext>
            </a:extLst>
          </p:cNvPr>
          <p:cNvSpPr txBox="1"/>
          <p:nvPr/>
        </p:nvSpPr>
        <p:spPr>
          <a:xfrm>
            <a:off x="1277874" y="4511449"/>
            <a:ext cx="965454" cy="40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7CAA5F-5BB5-ECB9-169D-04464D707FA3}"/>
              </a:ext>
            </a:extLst>
          </p:cNvPr>
          <p:cNvSpPr txBox="1"/>
          <p:nvPr/>
        </p:nvSpPr>
        <p:spPr>
          <a:xfrm>
            <a:off x="1277874" y="5117959"/>
            <a:ext cx="965454" cy="40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8 940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47909E-839E-B354-1240-CB6E51A2827B}"/>
              </a:ext>
            </a:extLst>
          </p:cNvPr>
          <p:cNvSpPr txBox="1"/>
          <p:nvPr/>
        </p:nvSpPr>
        <p:spPr>
          <a:xfrm>
            <a:off x="2613660" y="4511450"/>
            <a:ext cx="965454" cy="408623"/>
          </a:xfrm>
          <a:prstGeom prst="roundRect">
            <a:avLst/>
          </a:prstGeom>
          <a:solidFill>
            <a:srgbClr val="CCCC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B50C70-A429-9764-3890-5EFD4B3F3EF1}"/>
              </a:ext>
            </a:extLst>
          </p:cNvPr>
          <p:cNvSpPr txBox="1"/>
          <p:nvPr/>
        </p:nvSpPr>
        <p:spPr>
          <a:xfrm>
            <a:off x="2613660" y="5117959"/>
            <a:ext cx="965454" cy="408623"/>
          </a:xfrm>
          <a:prstGeom prst="roundRect">
            <a:avLst/>
          </a:prstGeom>
          <a:solidFill>
            <a:srgbClr val="CCCC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10 230</a:t>
            </a:r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89C69BB-AA88-BB0B-4F95-0CAC0657BA4A}"/>
              </a:ext>
            </a:extLst>
          </p:cNvPr>
          <p:cNvSpPr/>
          <p:nvPr/>
        </p:nvSpPr>
        <p:spPr>
          <a:xfrm>
            <a:off x="1277874" y="5705856"/>
            <a:ext cx="2301240" cy="164592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>
            <a:extLst>
              <a:ext uri="{FF2B5EF4-FFF2-40B4-BE49-F238E27FC236}">
                <a16:creationId xmlns:a16="http://schemas.microsoft.com/office/drawing/2014/main" id="{EAD8DCF0-7611-FAA5-CC16-76C59E555E36}"/>
              </a:ext>
            </a:extLst>
          </p:cNvPr>
          <p:cNvSpPr/>
          <p:nvPr/>
        </p:nvSpPr>
        <p:spPr>
          <a:xfrm>
            <a:off x="1950883" y="5931131"/>
            <a:ext cx="955222" cy="381233"/>
          </a:xfrm>
          <a:prstGeom prst="triangle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Рисунок 6">
            <a:extLst>
              <a:ext uri="{FF2B5EF4-FFF2-40B4-BE49-F238E27FC236}">
                <a16:creationId xmlns:a16="http://schemas.microsoft.com/office/drawing/2014/main" id="{5ADB175B-70E2-49EA-B981-1A000A8164B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02456" y="3025616"/>
            <a:ext cx="1117706" cy="8596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52730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595A26-030E-9EE8-9A99-CE14AEAB6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876C564-FCEA-ED02-AE79-9FD6EE2994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546856"/>
              </p:ext>
            </p:extLst>
          </p:nvPr>
        </p:nvGraphicFramePr>
        <p:xfrm>
          <a:off x="489527" y="1268380"/>
          <a:ext cx="11330297" cy="54279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3171">
                  <a:extLst>
                    <a:ext uri="{9D8B030D-6E8A-4147-A177-3AD203B41FA5}">
                      <a16:colId xmlns:a16="http://schemas.microsoft.com/office/drawing/2014/main" val="1266816708"/>
                    </a:ext>
                  </a:extLst>
                </a:gridCol>
                <a:gridCol w="6881090">
                  <a:extLst>
                    <a:ext uri="{9D8B030D-6E8A-4147-A177-3AD203B41FA5}">
                      <a16:colId xmlns:a16="http://schemas.microsoft.com/office/drawing/2014/main" val="571069224"/>
                    </a:ext>
                  </a:extLst>
                </a:gridCol>
                <a:gridCol w="1345376">
                  <a:extLst>
                    <a:ext uri="{9D8B030D-6E8A-4147-A177-3AD203B41FA5}">
                      <a16:colId xmlns:a16="http://schemas.microsoft.com/office/drawing/2014/main" val="282199351"/>
                    </a:ext>
                  </a:extLst>
                </a:gridCol>
                <a:gridCol w="2800660">
                  <a:extLst>
                    <a:ext uri="{9D8B030D-6E8A-4147-A177-3AD203B41FA5}">
                      <a16:colId xmlns:a16="http://schemas.microsoft.com/office/drawing/2014/main" val="2196746604"/>
                    </a:ext>
                  </a:extLst>
                </a:gridCol>
              </a:tblGrid>
              <a:tr h="8472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100" dirty="0">
                          <a:effectLst/>
                        </a:rPr>
                        <a:t>№</a:t>
                      </a:r>
                      <a:endParaRPr lang="ru-RU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100" dirty="0">
                          <a:effectLst/>
                        </a:rPr>
                        <a:t>Утвержденные МПА для обеспечения формирования и исполнения муниципального социального заказа по направлению деятельности «реализация дополнительных образовательных программ на 2025 год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100" dirty="0">
                          <a:effectLst/>
                        </a:rPr>
                        <a:t>Полное название МПА (постановление, распоряжение, приказ)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100" dirty="0">
                          <a:effectLst/>
                        </a:rPr>
                        <a:t> </a:t>
                      </a:r>
                      <a:endParaRPr lang="ru-RU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100" dirty="0">
                          <a:effectLst/>
                        </a:rPr>
                        <a:t>Дата утверждения и № документа</a:t>
                      </a:r>
                      <a:endParaRPr lang="ru-RU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100" dirty="0">
                          <a:effectLst/>
                        </a:rPr>
                        <a:t> Активная ссылка на документ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100" dirty="0">
                          <a:effectLst/>
                        </a:rPr>
                        <a:t>(введите ссылку на размещенный в сети Интернет документ)</a:t>
                      </a:r>
                      <a:endParaRPr lang="ru-RU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extLst>
                  <a:ext uri="{0D108BD9-81ED-4DB2-BD59-A6C34878D82A}">
                    <a16:rowId xmlns:a16="http://schemas.microsoft.com/office/drawing/2014/main" val="339006034"/>
                  </a:ext>
                </a:extLst>
              </a:tr>
              <a:tr h="5512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100">
                          <a:effectLst/>
                        </a:rPr>
                        <a:t>1</a:t>
                      </a:r>
                      <a:endParaRPr lang="ru-RU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100" dirty="0">
                          <a:effectLst/>
                        </a:rPr>
                        <a:t> </a:t>
                      </a: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Постановление администрации Бахчисарайского района Республики Крым «О внесении изменений в постановление </a:t>
                      </a:r>
                      <a:r>
                        <a:rPr lang="ru-RU" sz="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администрации Бахчисарайского района Республики Крым от 25.09.2023 № 909 «Об организации оказания муниципальных услуг в социальной сфере при формировании муниципального социального заказа на оказание муниципальных услуг в социальной сфере на территории Бахчисарайского района Республики Крым» </a:t>
                      </a: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  <a:endParaRPr lang="ru-RU" sz="8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100" dirty="0">
                          <a:effectLst/>
                        </a:rPr>
                        <a:t> </a:t>
                      </a:r>
                      <a:r>
                        <a:rPr lang="ru-RU" sz="800" b="1" kern="100" dirty="0">
                          <a:effectLst/>
                        </a:rPr>
                        <a:t>03.04.2025 №257</a:t>
                      </a:r>
                      <a:endParaRPr lang="ru-RU" sz="8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https://bahch.rk.gov.ru/documents/138e2062-80a9-4bb1-a0d4-3610cb74022e</a:t>
                      </a:r>
                      <a:endParaRPr lang="ru-RU" sz="8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extLst>
                  <a:ext uri="{0D108BD9-81ED-4DB2-BD59-A6C34878D82A}">
                    <a16:rowId xmlns:a16="http://schemas.microsoft.com/office/drawing/2014/main" val="845222581"/>
                  </a:ext>
                </a:extLst>
              </a:tr>
              <a:tr h="5519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100">
                          <a:effectLst/>
                        </a:rPr>
                        <a:t>2</a:t>
                      </a:r>
                      <a:endParaRPr lang="ru-RU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100" dirty="0">
                          <a:effectLst/>
                        </a:rPr>
                        <a:t> </a:t>
                      </a: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Постановление администрации Бахчисарайского района Республики Крым «О внесении изменений в постановление </a:t>
                      </a:r>
                      <a:r>
                        <a:rPr lang="ru-RU" sz="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администрации Бахчисарайского района Республики Крым от 08.12.2023№1173 «О некоторых мерах правового регулирования  вопросов, связанных с оказанием муниципальной услуги «Реализация дополнительных общеразвивающих программ» в соответствии с социальными сертификатами»</a:t>
                      </a:r>
                      <a:endParaRPr lang="ru-RU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100" dirty="0">
                          <a:effectLst/>
                        </a:rPr>
                        <a:t> 22.05.2025 №402</a:t>
                      </a:r>
                      <a:endParaRPr lang="ru-RU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100" dirty="0">
                          <a:effectLst/>
                        </a:rPr>
                        <a:t> </a:t>
                      </a:r>
                      <a:r>
                        <a:rPr lang="en-US" sz="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https://bahch.rk.gov.ru/documents/f90653c8-0dab-4436-85cd-9182f6ab230b</a:t>
                      </a:r>
                      <a:endParaRPr lang="ru-RU" sz="8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extLst>
                  <a:ext uri="{0D108BD9-81ED-4DB2-BD59-A6C34878D82A}">
                    <a16:rowId xmlns:a16="http://schemas.microsoft.com/office/drawing/2014/main" val="1573688072"/>
                  </a:ext>
                </a:extLst>
              </a:tr>
              <a:tr h="6012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100">
                          <a:effectLst/>
                        </a:rPr>
                        <a:t>3</a:t>
                      </a:r>
                      <a:endParaRPr lang="ru-RU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100" dirty="0">
                          <a:effectLst/>
                        </a:rPr>
                        <a:t> </a:t>
                      </a: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Постановление администрации Бахчисарайского района Республики Крым «О внесении изменений в постановление </a:t>
                      </a:r>
                      <a:r>
                        <a:rPr lang="ru-RU" sz="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администрации Бахчисарайского района Республики Крым от 21.09.2023 «О порядке формирования муниципальных социальных заказов на оказание муниципальных услуг в социальной сфере, отнесённых к полномочиям органов местного самоуправления Бахчисарайского района Республики Крым, о форме и сроках формирования отчета об их исполнении»</a:t>
                      </a:r>
                      <a:endParaRPr lang="ru-RU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100" dirty="0">
                          <a:effectLst/>
                        </a:rPr>
                        <a:t> 22.05.2025 №40</a:t>
                      </a:r>
                      <a:r>
                        <a:rPr lang="ru-RU" sz="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100" dirty="0">
                          <a:effectLst/>
                        </a:rPr>
                        <a:t> </a:t>
                      </a:r>
                      <a:r>
                        <a:rPr lang="en-US" sz="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https://bahch.rk.gov.ru/documents/5d800655-9cf2-4ab0-95ad-5adc8c4922a2</a:t>
                      </a:r>
                      <a:endParaRPr lang="ru-RU" sz="8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extLst>
                  <a:ext uri="{0D108BD9-81ED-4DB2-BD59-A6C34878D82A}">
                    <a16:rowId xmlns:a16="http://schemas.microsoft.com/office/drawing/2014/main" val="364779641"/>
                  </a:ext>
                </a:extLst>
              </a:tr>
              <a:tr h="6579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100">
                          <a:effectLst/>
                        </a:rPr>
                        <a:t>4</a:t>
                      </a:r>
                      <a:endParaRPr lang="ru-RU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100" dirty="0">
                          <a:effectLst/>
                        </a:rPr>
                        <a:t> </a:t>
                      </a: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Постановление администрации Бахчисарайского района Республики Крым «О внесении изменений в постановление </a:t>
                      </a:r>
                      <a:r>
                        <a:rPr lang="ru-RU" sz="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администрации Бахчисарайского района Республики Крым от 11.12.2023 № 1180 «Об утверждении порядка предоставления  субсидии юридическим лицам, индивидуальным предпринимателям, физическим лицам-производителям товаров, работ, услуг на оплату соглашения о возмещении затрат, связанных с оказанием государственных услуг в социальной сфере в соответствии с социальным сертификатом»</a:t>
                      </a:r>
                      <a:endParaRPr lang="ru-RU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kern="1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22.05.2025 №401</a:t>
                      </a: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800" kern="1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https://bahch.rk.gov.ru/documents/a5f28be3-0ad2-4d08-98f3-3306c0beac3e</a:t>
                      </a:r>
                      <a:endParaRPr lang="ru-RU" sz="8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endParaRPr lang="ru-RU" sz="8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extLst>
                  <a:ext uri="{0D108BD9-81ED-4DB2-BD59-A6C34878D82A}">
                    <a16:rowId xmlns:a16="http://schemas.microsoft.com/office/drawing/2014/main" val="3660491963"/>
                  </a:ext>
                </a:extLst>
              </a:tr>
              <a:tr h="7541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100" dirty="0">
                          <a:effectLst/>
                        </a:rPr>
                        <a:t>5</a:t>
                      </a:r>
                      <a:endParaRPr lang="ru-RU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100" dirty="0">
                          <a:effectLst/>
                        </a:rPr>
                        <a:t> </a:t>
                      </a: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Постановление администрации Бахчисарайского района Республики Крым «О внесении изменений в постановление </a:t>
                      </a:r>
                      <a:r>
                        <a:rPr lang="ru-RU" sz="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администрации Бахчисарайского района Республики Крым от 11.12.2023 № 1179 «Об утверждении порядка предоставления  субсидии юридическим лицам, индивидуальным предпринимателям, физическим лицам-производителям товаров, работ, услуг на оплату соглашения о финансовом обеспечении затрат, связанных с оказанием государственных услуг в социальной сфере в соответствии с социальным сертификатом»</a:t>
                      </a:r>
                      <a:endParaRPr lang="ru-RU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100" dirty="0">
                          <a:effectLst/>
                        </a:rPr>
                        <a:t> 22.05.2025№400</a:t>
                      </a:r>
                      <a:endParaRPr lang="ru-RU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100" dirty="0">
                          <a:effectLst/>
                        </a:rPr>
                        <a:t> </a:t>
                      </a:r>
                      <a:r>
                        <a:rPr lang="en-US" sz="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https://bahch.rk.gov.ru/documents/505429bf-c449-41b6-a76d-21b2257f547b</a:t>
                      </a:r>
                      <a:r>
                        <a:rPr lang="ru-RU" sz="8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800" kern="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extLst>
                  <a:ext uri="{0D108BD9-81ED-4DB2-BD59-A6C34878D82A}">
                    <a16:rowId xmlns:a16="http://schemas.microsoft.com/office/drawing/2014/main" val="4193442391"/>
                  </a:ext>
                </a:extLst>
              </a:tr>
              <a:tr h="5436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100">
                          <a:effectLst/>
                        </a:rPr>
                        <a:t>6</a:t>
                      </a:r>
                      <a:endParaRPr lang="ru-RU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r>
                        <a:rPr lang="ru-RU" sz="800" kern="100" dirty="0">
                          <a:effectLst/>
                        </a:rPr>
                        <a:t> </a:t>
                      </a:r>
                      <a:r>
                        <a:rPr lang="ru-RU" sz="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управления образования, молодёжи и спорта администрации Бахчисарайского района «Об утверждении нормативных затрат на оказание муниципальных услуг по реализации дополнительных общеразвивающих программ в рамках выполнения муниципального задания» </a:t>
                      </a:r>
                      <a:endParaRPr lang="ru-RU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kern="1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31.10.2025 №614</a:t>
                      </a: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800" kern="1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  <a:hlinkClick r:id="rId4"/>
                        </a:rPr>
                        <a:t>https://cdod-bakhchisaray.krymschool.ru/?section_id=77https://cdod-bakhchisaray.krymschool.ru/?section_id=77</a:t>
                      </a:r>
                      <a:endParaRPr lang="ru-RU" sz="8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endParaRPr lang="ru-RU" sz="8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extLst>
                  <a:ext uri="{0D108BD9-81ED-4DB2-BD59-A6C34878D82A}">
                    <a16:rowId xmlns:a16="http://schemas.microsoft.com/office/drawing/2014/main" val="1441456818"/>
                  </a:ext>
                </a:extLst>
              </a:tr>
              <a:tr h="3956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kern="100">
                          <a:effectLst/>
                        </a:rPr>
                        <a:t>7</a:t>
                      </a:r>
                      <a:endParaRPr lang="ru-RU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r>
                        <a:rPr lang="ru-RU" sz="800" kern="100" dirty="0">
                          <a:effectLst/>
                        </a:rPr>
                        <a:t> </a:t>
                      </a:r>
                      <a:r>
                        <a:rPr lang="ru-RU" sz="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управления образования, молодёжи и спорта администрации Бахчисарайского района  «Об установлении базовых нормативов затрат на оказание муниципальных услуг по реализации дополнительных общеразвивающих программ в соответствии с социальными сертификатами на 2026 год и плановые 2027 и 2028 годы».</a:t>
                      </a:r>
                      <a:endParaRPr lang="ru-RU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800" kern="1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24.11.2025 №679</a:t>
                      </a: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800" kern="1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  <a:hlinkClick r:id="rId5"/>
                        </a:rPr>
                        <a:t>https://cdod-bakhchisaray.krymschool.ru/?section_id=77</a:t>
                      </a:r>
                      <a:endParaRPr lang="ru-RU" sz="8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endParaRPr lang="ru-RU" sz="8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extLst>
                  <a:ext uri="{0D108BD9-81ED-4DB2-BD59-A6C34878D82A}">
                    <a16:rowId xmlns:a16="http://schemas.microsoft.com/office/drawing/2014/main" val="67085286"/>
                  </a:ext>
                </a:extLst>
              </a:tr>
              <a:tr h="524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>
                          <a:effectLst/>
                        </a:rPr>
                        <a:t>8</a:t>
                      </a:r>
                      <a:endParaRPr lang="ru-RU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</a:rPr>
                        <a:t> </a:t>
                      </a:r>
                      <a:r>
                        <a:rPr lang="ru-RU" sz="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управления образования, молодёжи и спорта администрации Бахчисарайского района «Об утверждении программы персонифицированного финансирования дополнительного образования детей в муниципальном образовании Бахчисарайский район Республики Крым на 2026 год».</a:t>
                      </a:r>
                      <a:endParaRPr lang="ru-RU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000" kern="1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24.11.2025 №680</a:t>
                      </a:r>
                    </a:p>
                  </a:txBody>
                  <a:tcPr marL="43971" marR="43971" marT="8794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  <a:hlinkClick r:id="rId5"/>
                        </a:rPr>
                        <a:t>https://cdod-bakhchisaray.krymschool.ru/?section_id=77</a:t>
                      </a:r>
                      <a:endParaRPr lang="ru-RU" sz="10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endParaRPr lang="ru-RU" sz="10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71" marR="43971" marT="8794" marB="0"/>
                </a:tc>
                <a:extLst>
                  <a:ext uri="{0D108BD9-81ED-4DB2-BD59-A6C34878D82A}">
                    <a16:rowId xmlns:a16="http://schemas.microsoft.com/office/drawing/2014/main" val="2409059961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3BCF47-26CB-56B9-916D-252F190C7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74" y="353774"/>
            <a:ext cx="6990848" cy="79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08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0230C4-05B1-2D07-A213-39E02FEF8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BCBFD9-9CBC-F8F0-D19C-C965C81AC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0" y="610325"/>
            <a:ext cx="7283618" cy="656654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8888877-4D29-6730-5FB9-B66964F3E6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247047"/>
              </p:ext>
            </p:extLst>
          </p:nvPr>
        </p:nvGraphicFramePr>
        <p:xfrm>
          <a:off x="295523" y="1877303"/>
          <a:ext cx="10659348" cy="3726791"/>
        </p:xfrm>
        <a:graphic>
          <a:graphicData uri="http://schemas.openxmlformats.org/drawingml/2006/table">
            <a:tbl>
              <a:tblPr/>
              <a:tblGrid>
                <a:gridCol w="1388075">
                  <a:extLst>
                    <a:ext uri="{9D8B030D-6E8A-4147-A177-3AD203B41FA5}">
                      <a16:colId xmlns:a16="http://schemas.microsoft.com/office/drawing/2014/main" val="3269700543"/>
                    </a:ext>
                  </a:extLst>
                </a:gridCol>
                <a:gridCol w="957735">
                  <a:extLst>
                    <a:ext uri="{9D8B030D-6E8A-4147-A177-3AD203B41FA5}">
                      <a16:colId xmlns:a16="http://schemas.microsoft.com/office/drawing/2014/main" val="2242301584"/>
                    </a:ext>
                  </a:extLst>
                </a:gridCol>
                <a:gridCol w="1840132">
                  <a:extLst>
                    <a:ext uri="{9D8B030D-6E8A-4147-A177-3AD203B41FA5}">
                      <a16:colId xmlns:a16="http://schemas.microsoft.com/office/drawing/2014/main" val="3078102158"/>
                    </a:ext>
                  </a:extLst>
                </a:gridCol>
                <a:gridCol w="1140737">
                  <a:extLst>
                    <a:ext uri="{9D8B030D-6E8A-4147-A177-3AD203B41FA5}">
                      <a16:colId xmlns:a16="http://schemas.microsoft.com/office/drawing/2014/main" val="3089606587"/>
                    </a:ext>
                  </a:extLst>
                </a:gridCol>
                <a:gridCol w="1094422">
                  <a:extLst>
                    <a:ext uri="{9D8B030D-6E8A-4147-A177-3AD203B41FA5}">
                      <a16:colId xmlns:a16="http://schemas.microsoft.com/office/drawing/2014/main" val="87644896"/>
                    </a:ext>
                  </a:extLst>
                </a:gridCol>
                <a:gridCol w="1345038">
                  <a:extLst>
                    <a:ext uri="{9D8B030D-6E8A-4147-A177-3AD203B41FA5}">
                      <a16:colId xmlns:a16="http://schemas.microsoft.com/office/drawing/2014/main" val="3848963077"/>
                    </a:ext>
                  </a:extLst>
                </a:gridCol>
                <a:gridCol w="1109498">
                  <a:extLst>
                    <a:ext uri="{9D8B030D-6E8A-4147-A177-3AD203B41FA5}">
                      <a16:colId xmlns:a16="http://schemas.microsoft.com/office/drawing/2014/main" val="117127756"/>
                    </a:ext>
                  </a:extLst>
                </a:gridCol>
                <a:gridCol w="1783711">
                  <a:extLst>
                    <a:ext uri="{9D8B030D-6E8A-4147-A177-3AD203B41FA5}">
                      <a16:colId xmlns:a16="http://schemas.microsoft.com/office/drawing/2014/main" val="3851058974"/>
                    </a:ext>
                  </a:extLst>
                </a:gridCol>
              </a:tblGrid>
              <a:tr h="515445">
                <a:tc rowSpan="3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</a:t>
                      </a:r>
                      <a:endParaRPr lang="ru-RU" sz="11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Финансовый 2025</a:t>
                      </a:r>
                      <a:endParaRPr lang="ru-RU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674498"/>
                  </a:ext>
                </a:extLst>
              </a:tr>
              <a:tr h="13494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 </a:t>
                      </a:r>
                      <a:endParaRPr lang="ru-RU" sz="11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ОБЪЁМ</a:t>
                      </a:r>
                      <a:r>
                        <a:rPr lang="ru-RU" sz="12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планируемых услуг по УТВЕРЖДЁННОМУ </a:t>
                      </a: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государственному (муниципальному) социальному заказу в соответствии с социальными сертификатами           </a:t>
                      </a:r>
                      <a:r>
                        <a:rPr lang="ru-RU" sz="12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2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чел.час</a:t>
                      </a:r>
                      <a:r>
                        <a:rPr lang="ru-RU" sz="12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ОБЪЁМ                                           предоставленных услуг (</a:t>
                      </a:r>
                      <a:r>
                        <a:rPr lang="ru-RU" sz="12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чел.час</a:t>
                      </a:r>
                      <a:r>
                        <a:rPr lang="ru-RU" sz="12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(в АИС «Навигатор») </a:t>
                      </a:r>
                      <a:endParaRPr lang="ru-RU" sz="11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ОБЪЁМ СЕРТИФИКАТА</a:t>
                      </a:r>
                      <a:endParaRPr lang="ru-RU" sz="11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Предоставлено услуг на общую сумму                 по факту в </a:t>
                      </a:r>
                      <a:r>
                        <a:rPr lang="ru-RU" sz="12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рубл</a:t>
                      </a:r>
                      <a:r>
                        <a:rPr lang="ru-RU" sz="12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          </a:t>
                      </a:r>
                      <a:r>
                        <a:rPr lang="ru-RU" sz="11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(в АИС «Навигатор») </a:t>
                      </a:r>
                      <a:endParaRPr lang="ru-RU" sz="11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712288"/>
                  </a:ext>
                </a:extLst>
              </a:tr>
              <a:tr h="901075">
                <a:tc v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sng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июнь 2025 г.</a:t>
                      </a:r>
                      <a:r>
                        <a:rPr lang="ru-RU" sz="11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05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u="sng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2025 г.</a:t>
                      </a:r>
                      <a:r>
                        <a:rPr lang="ru-RU" sz="11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Человеко-час</a:t>
                      </a: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Денежных средств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ru-RU" sz="11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962967"/>
                  </a:ext>
                </a:extLst>
              </a:tr>
              <a:tr h="96077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Бахчисарайский район</a:t>
                      </a: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236077</a:t>
                      </a: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75661</a:t>
                      </a: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170468</a:t>
                      </a: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10230</a:t>
                      </a:r>
                      <a:endParaRPr lang="ru-RU" sz="11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12 099 818,64</a:t>
                      </a: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9303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4589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CA7233-AD22-48EC-A88D-091D97997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3B8DA0-5DD9-868B-B86C-E685102FCD3D}"/>
              </a:ext>
            </a:extLst>
          </p:cNvPr>
          <p:cNvSpPr txBox="1"/>
          <p:nvPr/>
        </p:nvSpPr>
        <p:spPr>
          <a:xfrm>
            <a:off x="719921" y="1833331"/>
            <a:ext cx="31293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FFA1A99-FF07-67A2-6C15-ADC988A786E3}"/>
              </a:ext>
            </a:extLst>
          </p:cNvPr>
          <p:cNvSpPr txBox="1">
            <a:spLocks/>
          </p:cNvSpPr>
          <p:nvPr/>
        </p:nvSpPr>
        <p:spPr>
          <a:xfrm>
            <a:off x="3375895" y="44866"/>
            <a:ext cx="6070336" cy="806907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Организация и проведение муниципальным опорным центром методических мероприятий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(согласно плана работы МОЦ на 2025 год) различного уровня.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F2E55A3E-38BF-9206-5126-E5D3664C13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076898"/>
              </p:ext>
            </p:extLst>
          </p:nvPr>
        </p:nvGraphicFramePr>
        <p:xfrm>
          <a:off x="352151" y="880817"/>
          <a:ext cx="11998200" cy="5942265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353185">
                  <a:extLst>
                    <a:ext uri="{9D8B030D-6E8A-4147-A177-3AD203B41FA5}">
                      <a16:colId xmlns:a16="http://schemas.microsoft.com/office/drawing/2014/main" val="3317350153"/>
                    </a:ext>
                  </a:extLst>
                </a:gridCol>
                <a:gridCol w="3173181">
                  <a:extLst>
                    <a:ext uri="{9D8B030D-6E8A-4147-A177-3AD203B41FA5}">
                      <a16:colId xmlns:a16="http://schemas.microsoft.com/office/drawing/2014/main" val="988900252"/>
                    </a:ext>
                  </a:extLst>
                </a:gridCol>
                <a:gridCol w="4090558">
                  <a:extLst>
                    <a:ext uri="{9D8B030D-6E8A-4147-A177-3AD203B41FA5}">
                      <a16:colId xmlns:a16="http://schemas.microsoft.com/office/drawing/2014/main" val="1697347254"/>
                    </a:ext>
                  </a:extLst>
                </a:gridCol>
                <a:gridCol w="1298433">
                  <a:extLst>
                    <a:ext uri="{9D8B030D-6E8A-4147-A177-3AD203B41FA5}">
                      <a16:colId xmlns:a16="http://schemas.microsoft.com/office/drawing/2014/main" val="2565821076"/>
                    </a:ext>
                  </a:extLst>
                </a:gridCol>
                <a:gridCol w="2082843">
                  <a:extLst>
                    <a:ext uri="{9D8B030D-6E8A-4147-A177-3AD203B41FA5}">
                      <a16:colId xmlns:a16="http://schemas.microsoft.com/office/drawing/2014/main" val="2318408667"/>
                    </a:ext>
                  </a:extLst>
                </a:gridCol>
              </a:tblGrid>
              <a:tr h="7294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Дата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проведения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Название, тема</a:t>
                      </a:r>
                      <a:endParaRPr lang="ru-RU" sz="10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Для кого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Количество участников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Активные ссылки на размещенную информацию о проведенном мероприятии в сети Интернет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7827079"/>
                  </a:ext>
                </a:extLst>
              </a:tr>
              <a:tr h="411588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kern="0" spc="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течение года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5842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628775" algn="l"/>
                        </a:tabLst>
                      </a:pPr>
                      <a:r>
                        <a:rPr lang="ru-RU" sz="900" b="1" kern="0" spc="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Организационно-методическое, консультационное сопровождение деятельности	образовательных организаций, реализующих ДООП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0" spc="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  организации, реализующие ДООП</a:t>
                      </a:r>
                      <a:endParaRPr lang="ru-RU" sz="900" b="0" kern="0" spc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0" spc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 организации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spc="0" baseline="0" dirty="0">
                          <a:solidFill>
                            <a:srgbClr val="0061A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https://cdodbakhchisaray.krymschool.ru/?section_id=66</a:t>
                      </a:r>
                      <a:endParaRPr lang="ru-RU" sz="900" b="0" kern="0" spc="0" baseline="0" dirty="0">
                        <a:solidFill>
                          <a:srgbClr val="0061A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7665212"/>
                  </a:ext>
                </a:extLst>
              </a:tr>
              <a:tr h="274044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kern="0" spc="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Постоянно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0" spc="0" baseline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Мониторинги Программ ДО АИС Навигатор </a:t>
                      </a:r>
                      <a:endParaRPr lang="ru-RU" sz="900" b="1" kern="0" spc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0" spc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Для ответственных лиц АИС «Навигатор»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0" spc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 организации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0" spc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Группа Админ Бахчисарай МОЦ </a:t>
                      </a:r>
                      <a:r>
                        <a:rPr lang="en-US" sz="900" b="0" kern="0" spc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Telegram Desktop\Chat</a:t>
                      </a:r>
                      <a:endParaRPr lang="ru-RU" sz="900" b="0" kern="0" spc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2524610"/>
                  </a:ext>
                </a:extLst>
              </a:tr>
              <a:tr h="2740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0" spc="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течение года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0" spc="0" baseline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Мониторинг деятельности школьных музеев, школьных театров</a:t>
                      </a:r>
                      <a:endParaRPr lang="ru-RU" sz="900" b="1" kern="0" spc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0" spc="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  организации, реализующие ДООП</a:t>
                      </a:r>
                      <a:endParaRPr lang="ru-RU" sz="900" b="0" kern="0" spc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0" spc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организации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spc="0" baseline="0" dirty="0">
                          <a:solidFill>
                            <a:srgbClr val="0061A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https://vcht.center/perechen-shkolnih-teatrov/</a:t>
                      </a:r>
                      <a:endParaRPr lang="ru-RU" sz="900" b="0" kern="0" spc="0" baseline="0" dirty="0">
                        <a:solidFill>
                          <a:srgbClr val="0061A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1794168"/>
                  </a:ext>
                </a:extLst>
              </a:tr>
              <a:tr h="411065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kern="0" spc="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21.03.2025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0" spc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Обучающий семинар «Проведение независимой оценки качества дополнительных общеобразовательных общеразвивающих программ в 2025 году»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0" spc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Для специалистов образовательных организаций и экспертной рабочей группы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0" spc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 организации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0" spc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Видеочат в группе Админ Бахчисарай МОЦ </a:t>
                      </a:r>
                      <a:r>
                        <a:rPr lang="en-US" sz="900" b="0" kern="0" spc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Telegram Desktop\Chat</a:t>
                      </a:r>
                      <a:r>
                        <a:rPr lang="ru-RU" sz="900" b="0" kern="0" spc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0815188"/>
                  </a:ext>
                </a:extLst>
              </a:tr>
              <a:tr h="548086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kern="0" spc="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15.04.2025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0" spc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Информирование индивидуальных предпринимателей, имеющих лицензию ДО о возможности участия в обучении   по сертификатам ДО в рамках программ персонифицированного финансирования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0" spc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Директор Центра развития ребёнка «Терем ОК»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0" spc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Центр развития ребенка «Терем ОК»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0" spc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Письмо УО № 275/01-21   от 15.04.2025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0337096"/>
                  </a:ext>
                </a:extLst>
              </a:tr>
              <a:tr h="411065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kern="0" spc="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Октябрь-декабрь  2025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0" spc="0" baseline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Мониторинг отзывов родительской общественности модуля Отзывы АИС Навигатор   </a:t>
                      </a:r>
                      <a:endParaRPr lang="ru-RU" sz="900" b="1" kern="0" spc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0" spc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Для родительской общественности, образовательных организаций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0" spc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 отзыва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0" spc="0" baseline="0" dirty="0">
                          <a:solidFill>
                            <a:srgbClr val="3935E3"/>
                          </a:solidFill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0" spc="0" baseline="0" dirty="0">
                          <a:solidFill>
                            <a:srgbClr val="3935E3"/>
                          </a:solidFill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hlinkClick r:id="rId3"/>
                        </a:rPr>
                        <a:t>https://cdod-bakhchisaray.krymschool.ru/?section_id=29</a:t>
                      </a:r>
                      <a:r>
                        <a:rPr lang="ru-RU" sz="900" b="1" kern="0" spc="0" baseline="0" dirty="0">
                          <a:solidFill>
                            <a:srgbClr val="3935E3"/>
                          </a:solidFill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 </a:t>
                      </a:r>
                      <a:endParaRPr lang="ru-RU" sz="900" b="0" kern="0" spc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2381074"/>
                  </a:ext>
                </a:extLst>
              </a:tr>
              <a:tr h="411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0" spc="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Октябрь 2025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0" spc="0" baseline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Мониторинг  муниципального сегмента АИС «Навигатор», в том числе  опубликованных программ в рамках регионального проекта «Успех каждого ребёнка»</a:t>
                      </a:r>
                      <a:endParaRPr lang="ru-RU" sz="900" b="1" kern="0" spc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0" spc="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  организации, реализующие ДООП</a:t>
                      </a:r>
                      <a:endParaRPr lang="ru-RU" sz="900" b="0" kern="0" spc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0" spc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 организаций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0" spc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Группа Админ Бахчисарай МОЦ </a:t>
                      </a:r>
                      <a:r>
                        <a:rPr lang="en-US" sz="900" b="0" kern="0" spc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Telegram Desktop\Chat</a:t>
                      </a:r>
                      <a:endParaRPr lang="ru-RU" sz="900" b="0" kern="0" spc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7485434"/>
                  </a:ext>
                </a:extLst>
              </a:tr>
              <a:tr h="411065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kern="0" spc="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Сентябрь-октябрь 2025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0" spc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и проведение информационной кампании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0" spc="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  организации, реализующие ДООП</a:t>
                      </a:r>
                      <a:endParaRPr lang="ru-RU" sz="900" b="0" kern="0" spc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0" spc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 организаций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spc="0" baseline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https://cdod</a:t>
                      </a:r>
                      <a:r>
                        <a:rPr lang="ru-RU" sz="900" b="0" kern="0" spc="0" baseline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900" b="0" kern="0" spc="0" baseline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bakhchisaray.krymschool.ru/?</a:t>
                      </a:r>
                      <a:r>
                        <a:rPr lang="en-US" sz="900" b="0" kern="0" spc="0" baseline="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section_id</a:t>
                      </a:r>
                      <a:r>
                        <a:rPr lang="en-US" sz="900" b="0" kern="0" spc="0" baseline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=73</a:t>
                      </a:r>
                      <a:endParaRPr lang="ru-RU" sz="900" b="0" kern="0" spc="0" baseline="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1826526"/>
                  </a:ext>
                </a:extLst>
              </a:tr>
              <a:tr h="5480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0" spc="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31.10.2025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0" spc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Семинар-совещание  по вопросам «Методические рекомендации по  работе в АИС «Навигатор» при заполнении электронного журнала организациями Бахчисарайского района»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0" spc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Для педагогического состава» в образовательных учреждениях, реализующих программы ДО </a:t>
                      </a:r>
                      <a:endParaRPr lang="ru-RU" sz="900" b="0" kern="0" spc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0" spc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 участник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0" spc="0" baseline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https://cdod-bakhchisaray.krymschool.ru/news-svc/item?id=777008&amp;lang=ru&amp;type=news&amp;site_type=school</a:t>
                      </a:r>
                      <a:endParaRPr lang="ru-RU" sz="900" b="0" kern="0" spc="0" baseline="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47105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900" kern="9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18-20.11.2025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Участие в XII Всероссийском совещании работников сферы дополнительного образования детей «Реализация II этапа Концепции развития дополнительного образования детей до 2030 года: ключевые задачи и перспективные ориентиры.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Педагогические работники сферы дополнительного образования детей.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участник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900" b="0" dirty="0">
                          <a:solidFill>
                            <a:srgbClr val="0061A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/>
                        </a:rPr>
                        <a:t>https://max.ru/joincall/oNoLWSyP5xrGOlPpHBwsPp6sI60eeZ0kyMZ4jpb-0P4</a:t>
                      </a:r>
                      <a:endParaRPr lang="ru-RU" sz="900" b="0" dirty="0">
                        <a:solidFill>
                          <a:srgbClr val="0061A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ru-RU" sz="900" b="0" dirty="0">
                        <a:solidFill>
                          <a:srgbClr val="0061A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ru-RU" sz="900" b="0" dirty="0">
                        <a:solidFill>
                          <a:srgbClr val="0061A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6898475"/>
                  </a:ext>
                </a:extLst>
              </a:tr>
              <a:tr h="50785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900" kern="9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11.11.2025-30.11.2025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9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Заключение Договоров поручения на обработку персональных данных с образовательными организациями района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Образовательные организации Бахчисарайского района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  организация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rgbClr val="0061A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Письмо  МОЦ МБОУ ДО «ЦДОД» от 11.11.2025 № 01-26/302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15392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0874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C15875-3AD7-38B5-9815-70DCE5F3B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647" y="-636654"/>
            <a:ext cx="12192000" cy="6858000"/>
          </a:xfrm>
          <a:prstGeom prst="rect">
            <a:avLst/>
          </a:prstGeom>
        </p:spPr>
      </p:pic>
      <p:graphicFrame>
        <p:nvGraphicFramePr>
          <p:cNvPr id="33" name="Диаграмма 32">
            <a:extLst>
              <a:ext uri="{FF2B5EF4-FFF2-40B4-BE49-F238E27FC236}">
                <a16:creationId xmlns:a16="http://schemas.microsoft.com/office/drawing/2014/main" id="{25E31E82-D789-BD1A-AC29-925CB16237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7555209"/>
              </p:ext>
            </p:extLst>
          </p:nvPr>
        </p:nvGraphicFramePr>
        <p:xfrm>
          <a:off x="389182" y="779930"/>
          <a:ext cx="6155054" cy="2649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F06C9C6-2421-66A3-1739-98E5B0813BE6}"/>
              </a:ext>
            </a:extLst>
          </p:cNvPr>
          <p:cNvSpPr txBox="1">
            <a:spLocks/>
          </p:cNvSpPr>
          <p:nvPr/>
        </p:nvSpPr>
        <p:spPr>
          <a:xfrm>
            <a:off x="1725696" y="-293410"/>
            <a:ext cx="7537315" cy="78646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педагогов дополнительного образования детей </a:t>
            </a:r>
          </a:p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Бахчисарайском районе Республики Крым по данным ЕАИС ДО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059B87-2553-27FE-4E90-BF822A6BCDA8}"/>
              </a:ext>
            </a:extLst>
          </p:cNvPr>
          <p:cNvSpPr txBox="1"/>
          <p:nvPr/>
        </p:nvSpPr>
        <p:spPr>
          <a:xfrm>
            <a:off x="8109035" y="493059"/>
            <a:ext cx="2307953" cy="523220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55500" dist="50800" dir="5400000" sy="-100000" algn="bl" rotWithShape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_175 чел.</a:t>
            </a:r>
          </a:p>
        </p:txBody>
      </p:sp>
      <p:sp>
        <p:nvSpPr>
          <p:cNvPr id="28" name="Стрелка: вниз 27">
            <a:extLst>
              <a:ext uri="{FF2B5EF4-FFF2-40B4-BE49-F238E27FC236}">
                <a16:creationId xmlns:a16="http://schemas.microsoft.com/office/drawing/2014/main" id="{EED67DFA-26DD-54AE-74D1-997BAA26E7E3}"/>
              </a:ext>
            </a:extLst>
          </p:cNvPr>
          <p:cNvSpPr/>
          <p:nvPr/>
        </p:nvSpPr>
        <p:spPr>
          <a:xfrm>
            <a:off x="8564052" y="1450581"/>
            <a:ext cx="256030" cy="42236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50C86A-5312-1FCD-4DD2-974251B379ED}"/>
              </a:ext>
            </a:extLst>
          </p:cNvPr>
          <p:cNvSpPr txBox="1"/>
          <p:nvPr/>
        </p:nvSpPr>
        <p:spPr>
          <a:xfrm>
            <a:off x="389181" y="2290984"/>
            <a:ext cx="31293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D14869-345C-019A-81E4-037B09F3B5C8}"/>
              </a:ext>
            </a:extLst>
          </p:cNvPr>
          <p:cNvSpPr txBox="1"/>
          <p:nvPr/>
        </p:nvSpPr>
        <p:spPr>
          <a:xfrm>
            <a:off x="4194903" y="1870980"/>
            <a:ext cx="2087822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dirty="0"/>
              <a:t>-150</a:t>
            </a:r>
            <a:r>
              <a:rPr lang="ru-RU" sz="2400" b="1" dirty="0"/>
              <a:t> чел.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49C36C-EA5F-3199-AD94-3CEE555775EC}"/>
              </a:ext>
            </a:extLst>
          </p:cNvPr>
          <p:cNvSpPr txBox="1"/>
          <p:nvPr/>
        </p:nvSpPr>
        <p:spPr>
          <a:xfrm>
            <a:off x="1622612" y="1872945"/>
            <a:ext cx="995082" cy="91940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/>
              <a:t>25 чел.-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0163524-0C65-4781-8195-B1321FCA7B92}"/>
              </a:ext>
            </a:extLst>
          </p:cNvPr>
          <p:cNvSpPr/>
          <p:nvPr/>
        </p:nvSpPr>
        <p:spPr>
          <a:xfrm>
            <a:off x="7175402" y="1046472"/>
            <a:ext cx="4933336" cy="137834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Основная часть педагогических кадров прошла курсы повышения квалификации в 2025 году </a:t>
            </a: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профессиональную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переподготовку </a:t>
            </a: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дополнительному образованию 25  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чел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4750B13-B41C-4F23-9B70-590E54DA08A3}"/>
              </a:ext>
            </a:extLst>
          </p:cNvPr>
          <p:cNvSpPr/>
          <p:nvPr/>
        </p:nvSpPr>
        <p:spPr>
          <a:xfrm>
            <a:off x="7330862" y="3041321"/>
            <a:ext cx="4777876" cy="77535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Направлены заявки на прохождение курсов повышения квалификации в 2026 году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дополнительному образованию 7 чел.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C90B3AE-B123-45D3-AE1F-9DE32B37EE95}"/>
              </a:ext>
            </a:extLst>
          </p:cNvPr>
          <p:cNvSpPr/>
          <p:nvPr/>
        </p:nvSpPr>
        <p:spPr>
          <a:xfrm>
            <a:off x="7304440" y="4305458"/>
            <a:ext cx="4598894" cy="150607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Участие в конкурсах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проф.мастерства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чел.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(«Сердце отдаю детям», «Конкурс ДОП, реализуемых в рамках Федерального проекта «Успех каждого ребенка»», «Образовательный Олимп»)</a:t>
            </a: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0EB3FB-7157-2147-52CC-A0306CFD4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1" t="18657" r="18971" b="12549"/>
          <a:stretch>
            <a:fillRect/>
          </a:stretch>
        </p:blipFill>
        <p:spPr>
          <a:xfrm>
            <a:off x="1725696" y="3649452"/>
            <a:ext cx="3966892" cy="2577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7FE1456-0F59-DD55-1295-6C405B387B36}"/>
              </a:ext>
            </a:extLst>
          </p:cNvPr>
          <p:cNvSpPr/>
          <p:nvPr/>
        </p:nvSpPr>
        <p:spPr>
          <a:xfrm>
            <a:off x="4109035" y="5936869"/>
            <a:ext cx="1986965" cy="100985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Падалко 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Ольга  Андреевна,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призер регионального  этапа  Конкурса «Сердце отдаю детям» </a:t>
            </a:r>
          </a:p>
        </p:txBody>
      </p:sp>
    </p:spTree>
    <p:extLst>
      <p:ext uri="{BB962C8B-B14F-4D97-AF65-F5344CB8AC3E}">
        <p14:creationId xmlns:p14="http://schemas.microsoft.com/office/powerpoint/2010/main" val="1460693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97A31A-D156-04C7-94E9-43BE01D29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" y="-134022"/>
            <a:ext cx="11949344" cy="672150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E75BB4-7A3E-EEB5-CC17-D1995C002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370" y="307372"/>
            <a:ext cx="4661949" cy="6364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84309F-2DC5-9142-1392-AAB02C968DE0}"/>
              </a:ext>
            </a:extLst>
          </p:cNvPr>
          <p:cNvSpPr txBox="1"/>
          <p:nvPr/>
        </p:nvSpPr>
        <p:spPr>
          <a:xfrm>
            <a:off x="419100" y="1101041"/>
            <a:ext cx="3129316" cy="57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Опросы, анкетирование  для родителей и обучающихся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502D4-AA96-15B4-C680-7D2800B769C4}"/>
              </a:ext>
            </a:extLst>
          </p:cNvPr>
          <p:cNvSpPr txBox="1"/>
          <p:nvPr/>
        </p:nvSpPr>
        <p:spPr>
          <a:xfrm>
            <a:off x="4360674" y="1662508"/>
            <a:ext cx="3129316" cy="57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Конкурсные программы для обучающихся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C2870C-731B-01AC-DD36-AA1C087E18A5}"/>
              </a:ext>
            </a:extLst>
          </p:cNvPr>
          <p:cNvSpPr txBox="1"/>
          <p:nvPr/>
        </p:nvSpPr>
        <p:spPr>
          <a:xfrm>
            <a:off x="8302248" y="307372"/>
            <a:ext cx="3638716" cy="579632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Информационная работа с родителями проводится по принципу сотрудничества, а именно:</a:t>
            </a:r>
          </a:p>
          <a:p>
            <a:pPr algn="ctr"/>
            <a:endParaRPr lang="ru-RU" sz="1200" dirty="0">
              <a:solidFill>
                <a:srgbClr val="FF0000"/>
              </a:solidFill>
              <a:highlight>
                <a:srgbClr val="FFFFFF"/>
              </a:highlight>
              <a:latin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ru-RU" sz="1200" b="1" dirty="0">
                <a:solidFill>
                  <a:srgbClr val="241FDF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Проводятся консультации родителей  в телефонном режиме а также при личном посещении по вопросам:</a:t>
            </a:r>
          </a:p>
          <a:p>
            <a:pPr marL="285750" indent="-285750" algn="ctr">
              <a:buFontTx/>
              <a:buChar char="-"/>
            </a:pPr>
            <a:endParaRPr lang="ru-RU" sz="1200" b="1" dirty="0">
              <a:solidFill>
                <a:srgbClr val="241FDF"/>
              </a:solidFill>
              <a:highlight>
                <a:srgbClr val="FFFFFF"/>
              </a:highlight>
              <a:latin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200" b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Регистрация в АИС «Навигатор ДО РК».,</a:t>
            </a:r>
          </a:p>
          <a:p>
            <a:pPr marL="285750" indent="-285750">
              <a:buFontTx/>
              <a:buChar char="-"/>
            </a:pPr>
            <a:r>
              <a:rPr lang="ru-RU" sz="1200" b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Восстановление пароля.,</a:t>
            </a:r>
          </a:p>
          <a:p>
            <a:pPr marL="285750" indent="-285750">
              <a:buFontTx/>
              <a:buChar char="-"/>
            </a:pPr>
            <a:r>
              <a:rPr lang="ru-RU" sz="1200" b="1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Как записаться на программу в АИС «Навигатор ДО РК»  и др.</a:t>
            </a:r>
          </a:p>
          <a:p>
            <a:endParaRPr lang="ru-RU" sz="1200" b="1" dirty="0">
              <a:solidFill>
                <a:srgbClr val="0070C0"/>
              </a:solidFill>
              <a:highlight>
                <a:srgbClr val="FFFFFF"/>
              </a:highlight>
              <a:latin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ru-RU" sz="1200" b="1" dirty="0">
                <a:solidFill>
                  <a:srgbClr val="3935E3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  С целью информационного взаимодействия на сайте Муниципального опорного центра </a:t>
            </a:r>
            <a:r>
              <a:rPr lang="en-US" sz="1200" b="1" dirty="0">
                <a:solidFill>
                  <a:srgbClr val="3935E3"/>
                </a:solidFill>
                <a:highlight>
                  <a:srgbClr val="FFFFFF"/>
                </a:highlight>
                <a:latin typeface="Times New Roman" panose="02020603050405020304" pitchFamily="18" charset="0"/>
                <a:hlinkClick r:id="rId4"/>
              </a:rPr>
              <a:t>https://cdod-bakhchisaray.krymschool.ru/?section_id=29</a:t>
            </a:r>
            <a:r>
              <a:rPr lang="ru-RU" sz="1200" b="1" dirty="0">
                <a:solidFill>
                  <a:srgbClr val="3935E3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 размещена актуальная информация:</a:t>
            </a:r>
          </a:p>
          <a:p>
            <a:pPr marL="285750" indent="-285750">
              <a:buFontTx/>
              <a:buChar char="-"/>
            </a:pPr>
            <a:r>
              <a:rPr lang="ru-RU" sz="1200" b="1" dirty="0">
                <a:solidFill>
                  <a:srgbClr val="3935E3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Ссылки для родителей на краткосрочные программы летних площадок.,</a:t>
            </a:r>
          </a:p>
          <a:p>
            <a:pPr marL="285750" indent="-285750">
              <a:buFontTx/>
              <a:buChar char="-"/>
            </a:pPr>
            <a:r>
              <a:rPr lang="ru-RU" sz="1200" b="1" dirty="0">
                <a:solidFill>
                  <a:srgbClr val="3935E3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График начала приемной кампании в учреждениях, реализующих программы дополнительного образования,</a:t>
            </a:r>
          </a:p>
          <a:p>
            <a:pPr marL="285750" indent="-285750">
              <a:buFontTx/>
              <a:buChar char="-"/>
            </a:pPr>
            <a:r>
              <a:rPr lang="ru-RU" sz="1200" b="1" dirty="0">
                <a:solidFill>
                  <a:srgbClr val="3935E3"/>
                </a:solidFill>
                <a:highlight>
                  <a:srgbClr val="FFFFFF"/>
                </a:highlight>
                <a:latin typeface="Times New Roman" panose="02020603050405020304" pitchFamily="18" charset="0"/>
              </a:rPr>
              <a:t>Отчетная и другая актуальная для родителей  информация</a:t>
            </a:r>
            <a:endParaRPr lang="ru-RU" sz="1200" dirty="0">
              <a:solidFill>
                <a:srgbClr val="000000"/>
              </a:solidFill>
              <a:highlight>
                <a:srgbClr val="FFFFFF"/>
              </a:highlight>
              <a:latin typeface="Times New Roman" panose="02020603050405020304" pitchFamily="18" charset="0"/>
            </a:endParaRPr>
          </a:p>
          <a:p>
            <a:pPr algn="ctr"/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83AD6B-29E3-A558-5202-E8FD960C4A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07"/>
          <a:stretch/>
        </p:blipFill>
        <p:spPr>
          <a:xfrm>
            <a:off x="7046036" y="2580747"/>
            <a:ext cx="1084370" cy="19757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60D1F5-B956-17AF-B8FA-8CFCB1F784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7"/>
          <a:stretch/>
        </p:blipFill>
        <p:spPr>
          <a:xfrm>
            <a:off x="4071434" y="2580747"/>
            <a:ext cx="1074530" cy="20617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ADFD10-8D20-437F-66E4-E1A1EEECDC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5" b="6279"/>
          <a:stretch/>
        </p:blipFill>
        <p:spPr>
          <a:xfrm>
            <a:off x="5558735" y="3018681"/>
            <a:ext cx="1074530" cy="19875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4690AA6-945C-154C-7279-62FC1BD5FD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82" y="3096733"/>
            <a:ext cx="1692564" cy="1692564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BF8BF44-D67D-4C23-63EA-E04AD1E4EF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82" y="1788701"/>
            <a:ext cx="1692564" cy="119925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928E0A-8851-784C-213E-18E48853C3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940" y="4881870"/>
            <a:ext cx="1108710" cy="153513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1930EB9-6ADD-9511-DF1D-C69E2FD59E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01" y="4898076"/>
            <a:ext cx="1188466" cy="150272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223618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180268-A601-8E7C-E90A-45D72BAE6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A4B8A30-105E-CA10-F092-3E84E4E116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650137"/>
              </p:ext>
            </p:extLst>
          </p:nvPr>
        </p:nvGraphicFramePr>
        <p:xfrm>
          <a:off x="1017544" y="1171013"/>
          <a:ext cx="10156912" cy="447104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438150">
                  <a:extLst>
                    <a:ext uri="{9D8B030D-6E8A-4147-A177-3AD203B41FA5}">
                      <a16:colId xmlns:a16="http://schemas.microsoft.com/office/drawing/2014/main" val="3866857553"/>
                    </a:ext>
                  </a:extLst>
                </a:gridCol>
                <a:gridCol w="7257663">
                  <a:extLst>
                    <a:ext uri="{9D8B030D-6E8A-4147-A177-3AD203B41FA5}">
                      <a16:colId xmlns:a16="http://schemas.microsoft.com/office/drawing/2014/main" val="3564524742"/>
                    </a:ext>
                  </a:extLst>
                </a:gridCol>
                <a:gridCol w="2461099">
                  <a:extLst>
                    <a:ext uri="{9D8B030D-6E8A-4147-A177-3AD203B41FA5}">
                      <a16:colId xmlns:a16="http://schemas.microsoft.com/office/drawing/2014/main" val="109910019"/>
                    </a:ext>
                  </a:extLst>
                </a:gridCol>
              </a:tblGrid>
              <a:tr h="572372"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</a:t>
                      </a:r>
                      <a:b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u="none" strike="noStrike" spc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п/п</a:t>
                      </a:r>
                      <a:endParaRPr lang="ru-RU" sz="1200" b="1" u="none" strike="noStrike" spc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r>
                        <a:rPr lang="ru-RU" sz="1200" u="none" strike="noStrike" spc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Риск и его описание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r>
                        <a:rPr lang="ru-RU" sz="1200" u="none" strike="noStrike" spc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 риска </a:t>
                      </a:r>
                    </a:p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r>
                        <a:rPr lang="ru-RU" sz="1200" u="none" strike="noStrike" spc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(высокий, средний, низкий)</a:t>
                      </a:r>
                      <a:endParaRPr lang="ru-RU" sz="1200" b="1" u="none" strike="noStrike" spc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extLst>
                  <a:ext uri="{0D108BD9-81ED-4DB2-BD59-A6C34878D82A}">
                    <a16:rowId xmlns:a16="http://schemas.microsoft.com/office/drawing/2014/main" val="2399235232"/>
                  </a:ext>
                </a:extLst>
              </a:tr>
              <a:tr h="741646"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just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Отсутствие круга иных исполнителей, в том числе негосударственного сектора готовых принять участие в социальном заказе</a:t>
                      </a: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Высокий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extLst>
                  <a:ext uri="{0D108BD9-81ED-4DB2-BD59-A6C34878D82A}">
                    <a16:rowId xmlns:a16="http://schemas.microsoft.com/office/drawing/2014/main" val="6378792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just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Недостаточность кадровых ресурсов, а именно педагогов дополнительного образования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Высокий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/>
                </a:tc>
                <a:extLst>
                  <a:ext uri="{0D108BD9-81ED-4DB2-BD59-A6C34878D82A}">
                    <a16:rowId xmlns:a16="http://schemas.microsoft.com/office/drawing/2014/main" val="224018505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just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Недостаточное материально-техническое обеспечение системы дополнительного образования детей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Высокий</a:t>
                      </a:r>
                    </a:p>
                  </a:txBody>
                  <a:tcPr marL="1672" marR="167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marL="0" marR="0" lvl="0" indent="-2667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Недостаточность кадровых ресурсов, а именно специалистов (операторов) по информационно-техническому обеспечению, размещению контента в муниципальном сегменте АИС Навигатор, сопровождению информационных ресурсов системы дополнительного образования детей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indent="-266700" algn="just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Высокий 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just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Дефицит качественного информирования родителей о выборе и процессе оформления социального сертификата, вызывающий сложности и недопонимания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just">
                        <a:lnSpc>
                          <a:spcPct val="115000"/>
                        </a:lnSpc>
                        <a:spcBef>
                          <a:spcPts val="0"/>
                        </a:spcBef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Недостаточное</a:t>
                      </a:r>
                      <a:r>
                        <a:rPr lang="ru-RU" sz="120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финансирование информационной кампании для родительской общественности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 anchor="ctr"/>
                </a:tc>
                <a:tc>
                  <a:txBody>
                    <a:bodyPr/>
                    <a:lstStyle/>
                    <a:p>
                      <a:pPr indent="-266700" algn="ctr"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 </a:t>
                      </a:r>
                      <a:endParaRPr lang="ru-RU" sz="1200" b="1" i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672" marR="1672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02F7B81-4FF0-7FAF-D9B2-890A92854B8D}"/>
              </a:ext>
            </a:extLst>
          </p:cNvPr>
          <p:cNvSpPr txBox="1"/>
          <p:nvPr/>
        </p:nvSpPr>
        <p:spPr>
          <a:xfrm>
            <a:off x="1138362" y="236927"/>
            <a:ext cx="9915276" cy="715089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Возникающие риски исполнения целевых показателей по реализации Концепции дополнительного образования до 2030 года </a:t>
            </a:r>
          </a:p>
        </p:txBody>
      </p:sp>
    </p:spTree>
    <p:extLst>
      <p:ext uri="{BB962C8B-B14F-4D97-AF65-F5344CB8AC3E}">
        <p14:creationId xmlns:p14="http://schemas.microsoft.com/office/powerpoint/2010/main" val="24086312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CFDE6D1-250D-D266-DBF8-146D87129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31DD37CD-14E1-11CD-8703-180F2C6FAC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0235712"/>
              </p:ext>
            </p:extLst>
          </p:nvPr>
        </p:nvGraphicFramePr>
        <p:xfrm>
          <a:off x="121584" y="527238"/>
          <a:ext cx="11948832" cy="6205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30015D2-E439-7CDA-8346-812576BD46D0}"/>
              </a:ext>
            </a:extLst>
          </p:cNvPr>
          <p:cNvSpPr txBox="1"/>
          <p:nvPr/>
        </p:nvSpPr>
        <p:spPr>
          <a:xfrm>
            <a:off x="4271900" y="224313"/>
            <a:ext cx="3439442" cy="40862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Планируемые 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1032766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E2C6B6-42C7-0AC9-558F-A84DDBF7D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EDF407-E3F4-D0F0-2113-4728F87E4C8C}"/>
              </a:ext>
            </a:extLst>
          </p:cNvPr>
          <p:cNvSpPr txBox="1"/>
          <p:nvPr/>
        </p:nvSpPr>
        <p:spPr>
          <a:xfrm>
            <a:off x="1271083" y="729496"/>
            <a:ext cx="9013567" cy="1464231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обновлённым  данным Росстата на декабрь 2025 г. </a:t>
            </a:r>
            <a:endParaRPr lang="ru-RU" sz="2000" dirty="0">
              <a:solidFill>
                <a:schemeClr val="bg1"/>
              </a:solidFill>
            </a:endParaRPr>
          </a:p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муниципальном образовании Бахчисарайский район Республики Крым общая численность детей в возрасте от 5 до 18 лет составляет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43D76C-99BC-A023-D864-64B674DB56F5}"/>
              </a:ext>
            </a:extLst>
          </p:cNvPr>
          <p:cNvSpPr txBox="1"/>
          <p:nvPr/>
        </p:nvSpPr>
        <p:spPr>
          <a:xfrm>
            <a:off x="2142415" y="3817878"/>
            <a:ext cx="7270899" cy="783193"/>
          </a:xfrm>
          <a:prstGeom prst="roundRect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данным АИС «Навигатор ДО РК» охват детей в возрасте от 5 до 18 лет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F61F94-E9C7-63A7-2CE6-28F632D792CA}"/>
              </a:ext>
            </a:extLst>
          </p:cNvPr>
          <p:cNvSpPr txBox="1"/>
          <p:nvPr/>
        </p:nvSpPr>
        <p:spPr>
          <a:xfrm>
            <a:off x="4946903" y="2992238"/>
            <a:ext cx="1836281" cy="51077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16363 чел.</a:t>
            </a: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66A41867-4312-578A-60A1-787A1656C120}"/>
              </a:ext>
            </a:extLst>
          </p:cNvPr>
          <p:cNvSpPr/>
          <p:nvPr/>
        </p:nvSpPr>
        <p:spPr>
          <a:xfrm>
            <a:off x="5649850" y="2047382"/>
            <a:ext cx="256030" cy="750682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19E0E6-C9F0-46CA-BE43-5E5E3B0F16C1}"/>
              </a:ext>
            </a:extLst>
          </p:cNvPr>
          <p:cNvSpPr txBox="1"/>
          <p:nvPr/>
        </p:nvSpPr>
        <p:spPr>
          <a:xfrm>
            <a:off x="4969828" y="5416527"/>
            <a:ext cx="1710770" cy="91940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13650 чел.</a:t>
            </a:r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id="{DD3207FF-F56E-4F1B-2CAD-6C9EFCD7020D}"/>
              </a:ext>
            </a:extLst>
          </p:cNvPr>
          <p:cNvSpPr/>
          <p:nvPr/>
        </p:nvSpPr>
        <p:spPr>
          <a:xfrm>
            <a:off x="5649850" y="4797576"/>
            <a:ext cx="256030" cy="422446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89D6B0-1FAD-D466-9803-22EE7C35D4FE}"/>
              </a:ext>
            </a:extLst>
          </p:cNvPr>
          <p:cNvSpPr txBox="1"/>
          <p:nvPr/>
        </p:nvSpPr>
        <p:spPr>
          <a:xfrm>
            <a:off x="7653538" y="5416527"/>
            <a:ext cx="2116104" cy="408623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83,42</a:t>
            </a: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 (2025 г.)</a:t>
            </a:r>
            <a:endParaRPr lang="ru-RU" sz="1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A39326A9-F0B6-DF92-60FC-82C0672D6AF4}"/>
              </a:ext>
            </a:extLst>
          </p:cNvPr>
          <p:cNvSpPr/>
          <p:nvPr/>
        </p:nvSpPr>
        <p:spPr>
          <a:xfrm rot="16200000">
            <a:off x="7039053" y="5311772"/>
            <a:ext cx="256030" cy="618136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3467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484309F-2DC5-9142-1392-AAB02C968DE0}"/>
              </a:ext>
            </a:extLst>
          </p:cNvPr>
          <p:cNvSpPr txBox="1"/>
          <p:nvPr/>
        </p:nvSpPr>
        <p:spPr>
          <a:xfrm>
            <a:off x="719921" y="1833331"/>
            <a:ext cx="31293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</a:rPr>
              <a:t>	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737CA7-8D25-A198-1659-038ABF05F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045" y="1256716"/>
            <a:ext cx="7169517" cy="46272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5650C1-7C86-F202-8180-43BFD0AD6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63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BE1967-BFAD-2827-259C-92830F487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296723"/>
            <a:ext cx="11875141" cy="66797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5382E4-12AB-0432-C29D-855FE1002E04}"/>
              </a:ext>
            </a:extLst>
          </p:cNvPr>
          <p:cNvSpPr txBox="1"/>
          <p:nvPr/>
        </p:nvSpPr>
        <p:spPr>
          <a:xfrm>
            <a:off x="2254682" y="2624819"/>
            <a:ext cx="840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221668"/>
              </a:buClr>
              <a:buSzPts val="2880"/>
            </a:pPr>
            <a:endParaRPr lang="ru-RU" sz="1800" kern="0" dirty="0">
              <a:solidFill>
                <a:srgbClr val="221668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C3D557-26A1-3117-584F-8B3E7DAA5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296" y="296723"/>
            <a:ext cx="5944115" cy="847417"/>
          </a:xfrm>
          <a:prstGeom prst="rect">
            <a:avLst/>
          </a:prstGeom>
        </p:spPr>
      </p:pic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84ABB77F-7061-D342-8A5F-163B35EC5D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43459"/>
              </p:ext>
            </p:extLst>
          </p:nvPr>
        </p:nvGraphicFramePr>
        <p:xfrm>
          <a:off x="6849950" y="2624819"/>
          <a:ext cx="4687120" cy="4080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14AF0A2-BD2F-AEDE-3632-CD48CD93C5D4}"/>
              </a:ext>
            </a:extLst>
          </p:cNvPr>
          <p:cNvSpPr txBox="1"/>
          <p:nvPr/>
        </p:nvSpPr>
        <p:spPr>
          <a:xfrm>
            <a:off x="2998490" y="1164151"/>
            <a:ext cx="46541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данным АИС «Навигатор ДО РК»</a:t>
            </a:r>
          </a:p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декабрь 2025 г.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РЕЕСТР ПРОГРАММ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AF450447-7EC3-7A9D-D263-D85A7B37A1E3}"/>
              </a:ext>
            </a:extLst>
          </p:cNvPr>
          <p:cNvSpPr/>
          <p:nvPr/>
        </p:nvSpPr>
        <p:spPr>
          <a:xfrm rot="16200000">
            <a:off x="7239324" y="1025920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1568CC-9E15-5300-E95B-14E40522D57D}"/>
              </a:ext>
            </a:extLst>
          </p:cNvPr>
          <p:cNvSpPr txBox="1"/>
          <p:nvPr/>
        </p:nvSpPr>
        <p:spPr>
          <a:xfrm>
            <a:off x="8037586" y="1226401"/>
            <a:ext cx="744444" cy="408623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274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7D07F4-A164-A70F-6AF9-C83E857EFE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8" y="1813505"/>
            <a:ext cx="542967" cy="5429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577FA7-4AB2-B748-5741-3258648DBBE3}"/>
              </a:ext>
            </a:extLst>
          </p:cNvPr>
          <p:cNvSpPr txBox="1"/>
          <p:nvPr/>
        </p:nvSpPr>
        <p:spPr>
          <a:xfrm>
            <a:off x="1659595" y="1906836"/>
            <a:ext cx="17349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Художественная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C98127CF-8FB4-D073-395B-4E75A91033A7}"/>
              </a:ext>
            </a:extLst>
          </p:cNvPr>
          <p:cNvSpPr/>
          <p:nvPr/>
        </p:nvSpPr>
        <p:spPr>
          <a:xfrm rot="16200000">
            <a:off x="4181401" y="2390549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70C527-5C08-F0A9-1612-79A2081ACF25}"/>
              </a:ext>
            </a:extLst>
          </p:cNvPr>
          <p:cNvSpPr txBox="1"/>
          <p:nvPr/>
        </p:nvSpPr>
        <p:spPr>
          <a:xfrm>
            <a:off x="5040998" y="1846221"/>
            <a:ext cx="744444" cy="408623"/>
          </a:xfrm>
          <a:prstGeom prst="roundRect">
            <a:avLst/>
          </a:prstGeom>
          <a:solidFill>
            <a:srgbClr val="CC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75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DBE1C29-8777-1503-3070-C9280B5186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8" y="2548406"/>
            <a:ext cx="542967" cy="5429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8E0BCE1-A20A-722D-FAA7-7D4E70F7C075}"/>
              </a:ext>
            </a:extLst>
          </p:cNvPr>
          <p:cNvSpPr txBox="1"/>
          <p:nvPr/>
        </p:nvSpPr>
        <p:spPr>
          <a:xfrm>
            <a:off x="1677320" y="2521779"/>
            <a:ext cx="17349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Социально-гуманитарная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54B6A54C-63F6-7898-5F7D-244E374706ED}"/>
              </a:ext>
            </a:extLst>
          </p:cNvPr>
          <p:cNvSpPr/>
          <p:nvPr/>
        </p:nvSpPr>
        <p:spPr>
          <a:xfrm rot="16200000">
            <a:off x="4189342" y="1685135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F1BC95-0694-6E69-6D6E-1BF5DBF50092}"/>
              </a:ext>
            </a:extLst>
          </p:cNvPr>
          <p:cNvSpPr txBox="1"/>
          <p:nvPr/>
        </p:nvSpPr>
        <p:spPr>
          <a:xfrm>
            <a:off x="5040998" y="2568988"/>
            <a:ext cx="744444" cy="408623"/>
          </a:xfrm>
          <a:prstGeom prst="roundRect">
            <a:avLst/>
          </a:prstGeom>
          <a:solidFill>
            <a:srgbClr val="CC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86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2ACB46F-0195-E76F-3460-A09A63020C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7" y="3321239"/>
            <a:ext cx="542967" cy="54296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D22D133-F2E9-7E6E-5F3F-6D8C63AC221A}"/>
              </a:ext>
            </a:extLst>
          </p:cNvPr>
          <p:cNvSpPr txBox="1"/>
          <p:nvPr/>
        </p:nvSpPr>
        <p:spPr>
          <a:xfrm>
            <a:off x="1677320" y="3331113"/>
            <a:ext cx="17349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Физкультурно-спортивная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трелка: вниз 27">
            <a:extLst>
              <a:ext uri="{FF2B5EF4-FFF2-40B4-BE49-F238E27FC236}">
                <a16:creationId xmlns:a16="http://schemas.microsoft.com/office/drawing/2014/main" id="{6F78F921-48FA-F690-4570-EDB1A1A8C7B4}"/>
              </a:ext>
            </a:extLst>
          </p:cNvPr>
          <p:cNvSpPr/>
          <p:nvPr/>
        </p:nvSpPr>
        <p:spPr>
          <a:xfrm rot="16200000">
            <a:off x="4181401" y="3252508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24EE6E-D332-22E2-412B-B7BE5FFDEF89}"/>
              </a:ext>
            </a:extLst>
          </p:cNvPr>
          <p:cNvSpPr txBox="1"/>
          <p:nvPr/>
        </p:nvSpPr>
        <p:spPr>
          <a:xfrm>
            <a:off x="5040998" y="3399493"/>
            <a:ext cx="744444" cy="408623"/>
          </a:xfrm>
          <a:prstGeom prst="roundRect">
            <a:avLst/>
          </a:prstGeom>
          <a:solidFill>
            <a:srgbClr val="CC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49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94B6867-915B-0F18-61C7-5B0DDD1C79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8" y="4035100"/>
            <a:ext cx="542967" cy="54296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01B1950-4997-1D59-9066-1FBC008C99FD}"/>
              </a:ext>
            </a:extLst>
          </p:cNvPr>
          <p:cNvSpPr txBox="1"/>
          <p:nvPr/>
        </p:nvSpPr>
        <p:spPr>
          <a:xfrm>
            <a:off x="1659595" y="4115867"/>
            <a:ext cx="20454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Естественнонаучная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трелка: вниз 32">
            <a:extLst>
              <a:ext uri="{FF2B5EF4-FFF2-40B4-BE49-F238E27FC236}">
                <a16:creationId xmlns:a16="http://schemas.microsoft.com/office/drawing/2014/main" id="{E5A28BE4-35C9-01E1-12CF-970D3A8C3EFD}"/>
              </a:ext>
            </a:extLst>
          </p:cNvPr>
          <p:cNvSpPr/>
          <p:nvPr/>
        </p:nvSpPr>
        <p:spPr>
          <a:xfrm rot="16200000">
            <a:off x="4176939" y="3877020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5C5A17-63DC-36B3-CE01-810FD09B748D}"/>
              </a:ext>
            </a:extLst>
          </p:cNvPr>
          <p:cNvSpPr txBox="1"/>
          <p:nvPr/>
        </p:nvSpPr>
        <p:spPr>
          <a:xfrm>
            <a:off x="5040998" y="4075798"/>
            <a:ext cx="744444" cy="408623"/>
          </a:xfrm>
          <a:prstGeom prst="roundRect">
            <a:avLst/>
          </a:prstGeom>
          <a:solidFill>
            <a:srgbClr val="CC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26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D1866F0-A71F-E113-DEC3-152FA21E91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7" y="4879332"/>
            <a:ext cx="542967" cy="54296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BE02336-6BEE-A77F-2D57-DB7A171E4A19}"/>
              </a:ext>
            </a:extLst>
          </p:cNvPr>
          <p:cNvSpPr txBox="1"/>
          <p:nvPr/>
        </p:nvSpPr>
        <p:spPr>
          <a:xfrm>
            <a:off x="1659594" y="4996926"/>
            <a:ext cx="20454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Техническая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Стрелка: вниз 37">
            <a:extLst>
              <a:ext uri="{FF2B5EF4-FFF2-40B4-BE49-F238E27FC236}">
                <a16:creationId xmlns:a16="http://schemas.microsoft.com/office/drawing/2014/main" id="{1D33D904-D8E6-99D0-48C0-FAE28A635F1D}"/>
              </a:ext>
            </a:extLst>
          </p:cNvPr>
          <p:cNvSpPr/>
          <p:nvPr/>
        </p:nvSpPr>
        <p:spPr>
          <a:xfrm rot="16200000">
            <a:off x="4176939" y="4761691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D3857D0-7AEF-6B79-1CD5-FAB713AA41D3}"/>
              </a:ext>
            </a:extLst>
          </p:cNvPr>
          <p:cNvSpPr txBox="1"/>
          <p:nvPr/>
        </p:nvSpPr>
        <p:spPr>
          <a:xfrm>
            <a:off x="5049599" y="4896080"/>
            <a:ext cx="744444" cy="408623"/>
          </a:xfrm>
          <a:prstGeom prst="roundRect">
            <a:avLst/>
          </a:prstGeom>
          <a:solidFill>
            <a:srgbClr val="CC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16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7508535-0C86-3F8B-6914-4B44E65D9F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6" y="5677711"/>
            <a:ext cx="542967" cy="54296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DEF3BCF-BBF6-0DD9-18A4-BCD71C97C58F}"/>
              </a:ext>
            </a:extLst>
          </p:cNvPr>
          <p:cNvSpPr txBox="1"/>
          <p:nvPr/>
        </p:nvSpPr>
        <p:spPr>
          <a:xfrm>
            <a:off x="1659593" y="5687584"/>
            <a:ext cx="2045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Туристско-краеведческая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трелка: вниз 42">
            <a:extLst>
              <a:ext uri="{FF2B5EF4-FFF2-40B4-BE49-F238E27FC236}">
                <a16:creationId xmlns:a16="http://schemas.microsoft.com/office/drawing/2014/main" id="{11EC9A31-19D9-000D-5588-802D9166E824}"/>
              </a:ext>
            </a:extLst>
          </p:cNvPr>
          <p:cNvSpPr/>
          <p:nvPr/>
        </p:nvSpPr>
        <p:spPr>
          <a:xfrm rot="16200000">
            <a:off x="4176939" y="5616031"/>
            <a:ext cx="256030" cy="744444"/>
          </a:xfrm>
          <a:prstGeom prst="down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03C41D7-6716-0FEE-95ED-F61247E57511}"/>
              </a:ext>
            </a:extLst>
          </p:cNvPr>
          <p:cNvSpPr txBox="1"/>
          <p:nvPr/>
        </p:nvSpPr>
        <p:spPr>
          <a:xfrm>
            <a:off x="5040998" y="5783940"/>
            <a:ext cx="744444" cy="408623"/>
          </a:xfrm>
          <a:prstGeom prst="roundRect">
            <a:avLst/>
          </a:prstGeom>
          <a:solidFill>
            <a:srgbClr val="CC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22</a:t>
            </a:r>
          </a:p>
        </p:txBody>
      </p:sp>
    </p:spTree>
    <p:extLst>
      <p:ext uri="{BB962C8B-B14F-4D97-AF65-F5344CB8AC3E}">
        <p14:creationId xmlns:p14="http://schemas.microsoft.com/office/powerpoint/2010/main" val="2357203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41FFF6-46AE-56E9-F8E3-F8365F633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Google Shape;93;p2">
            <a:extLst>
              <a:ext uri="{FF2B5EF4-FFF2-40B4-BE49-F238E27FC236}">
                <a16:creationId xmlns:a16="http://schemas.microsoft.com/office/drawing/2014/main" id="{82BFE881-450B-D5EF-4639-701F56C249F2}"/>
              </a:ext>
            </a:extLst>
          </p:cNvPr>
          <p:cNvSpPr txBox="1">
            <a:spLocks/>
          </p:cNvSpPr>
          <p:nvPr/>
        </p:nvSpPr>
        <p:spPr>
          <a:xfrm>
            <a:off x="258618" y="477480"/>
            <a:ext cx="11430159" cy="349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21668"/>
              </a:buClr>
              <a:buSzPts val="2880"/>
            </a:pPr>
            <a:r>
              <a:rPr lang="ru-RU" sz="1800" b="1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АНАЛИЗ ТЕКУЩЕЙ СИТУАЦИИ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49F6E5DC-01C7-23B9-7583-A410001CD0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5714099"/>
              </p:ext>
            </p:extLst>
          </p:nvPr>
        </p:nvGraphicFramePr>
        <p:xfrm>
          <a:off x="700242" y="359940"/>
          <a:ext cx="10791516" cy="5871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56D8902-F5E7-6B3D-FDA9-9B6F4BDE660D}"/>
              </a:ext>
            </a:extLst>
          </p:cNvPr>
          <p:cNvSpPr txBox="1"/>
          <p:nvPr/>
        </p:nvSpPr>
        <p:spPr>
          <a:xfrm>
            <a:off x="258618" y="904689"/>
            <a:ext cx="11430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Количественная характеристика программ</a:t>
            </a:r>
          </a:p>
        </p:txBody>
      </p:sp>
      <p:sp>
        <p:nvSpPr>
          <p:cNvPr id="8" name="Скругленный прямоугольник 10">
            <a:extLst>
              <a:ext uri="{FF2B5EF4-FFF2-40B4-BE49-F238E27FC236}">
                <a16:creationId xmlns:a16="http://schemas.microsoft.com/office/drawing/2014/main" id="{A91F9E7B-4B3D-D840-562C-C11EAF63A4DA}"/>
              </a:ext>
            </a:extLst>
          </p:cNvPr>
          <p:cNvSpPr/>
          <p:nvPr/>
        </p:nvSpPr>
        <p:spPr>
          <a:xfrm>
            <a:off x="2728285" y="5319583"/>
            <a:ext cx="6326994" cy="633728"/>
          </a:xfrm>
          <a:prstGeom prst="roundRect">
            <a:avLst>
              <a:gd name="adj" fmla="val 10000"/>
            </a:avLst>
          </a:prstGeom>
          <a:solidFill>
            <a:srgbClr val="33CCCC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10" name="Скругленный прямоугольник 12">
            <a:extLst>
              <a:ext uri="{FF2B5EF4-FFF2-40B4-BE49-F238E27FC236}">
                <a16:creationId xmlns:a16="http://schemas.microsoft.com/office/drawing/2014/main" id="{6B4752DD-1A27-821E-D923-9972B14061DA}"/>
              </a:ext>
            </a:extLst>
          </p:cNvPr>
          <p:cNvSpPr/>
          <p:nvPr/>
        </p:nvSpPr>
        <p:spPr>
          <a:xfrm>
            <a:off x="2856217" y="5471442"/>
            <a:ext cx="6464832" cy="633728"/>
          </a:xfrm>
          <a:prstGeom prst="roundRect">
            <a:avLst>
              <a:gd name="adj" fmla="val 10000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645B8-EA20-8C1D-5955-08D46B42CEFE}"/>
              </a:ext>
            </a:extLst>
          </p:cNvPr>
          <p:cNvSpPr txBox="1"/>
          <p:nvPr/>
        </p:nvSpPr>
        <p:spPr>
          <a:xfrm>
            <a:off x="3403850" y="5583574"/>
            <a:ext cx="5970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оказывалось в текущем году  32637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723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D066DE-E9D7-8363-1806-25129D763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5382E4-12AB-0432-C29D-855FE1002E04}"/>
              </a:ext>
            </a:extLst>
          </p:cNvPr>
          <p:cNvSpPr txBox="1"/>
          <p:nvPr/>
        </p:nvSpPr>
        <p:spPr>
          <a:xfrm>
            <a:off x="2254682" y="2624819"/>
            <a:ext cx="840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221668"/>
              </a:buClr>
              <a:buSzPts val="2880"/>
            </a:pPr>
            <a:endParaRPr lang="ru-RU" sz="1800" kern="0" dirty="0">
              <a:solidFill>
                <a:srgbClr val="221668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7275B6-0D6D-7AC6-6A69-9646D320ACD3}"/>
              </a:ext>
            </a:extLst>
          </p:cNvPr>
          <p:cNvSpPr txBox="1"/>
          <p:nvPr/>
        </p:nvSpPr>
        <p:spPr>
          <a:xfrm>
            <a:off x="962646" y="1366634"/>
            <a:ext cx="102667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данным АИС «Навигатор ДО РК»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дети в возрасте от 5 до 18 лет получили 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декабре 2025 г.  14629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EFD18-B37C-D34E-26B3-DFF47B973F94}"/>
              </a:ext>
            </a:extLst>
          </p:cNvPr>
          <p:cNvSpPr txBox="1"/>
          <p:nvPr/>
        </p:nvSpPr>
        <p:spPr>
          <a:xfrm>
            <a:off x="7541093" y="3931785"/>
            <a:ext cx="3792045" cy="1055608"/>
          </a:xfrm>
          <a:prstGeom prst="round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декабрь 2024 г. 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АИС </a:t>
            </a:r>
          </a:p>
          <a:p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«Навигатор ДО РК»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дети</a:t>
            </a:r>
          </a:p>
          <a:p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в возрасте от 5 до 18 лет получили </a:t>
            </a:r>
          </a:p>
          <a:p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услуги ДО       18100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94DF70F8-3072-1F4A-730A-6152D00137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6885536"/>
              </p:ext>
            </p:extLst>
          </p:nvPr>
        </p:nvGraphicFramePr>
        <p:xfrm>
          <a:off x="456877" y="2405960"/>
          <a:ext cx="7296479" cy="3519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A4640E-1B7C-557F-8560-DC7CCACB1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884" y="321800"/>
            <a:ext cx="6682232" cy="71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23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175D95-EEBE-08D5-7C7B-2D64AF37C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0" y="-195958"/>
            <a:ext cx="12192000" cy="6858000"/>
          </a:xfrm>
          <a:prstGeom prst="rect">
            <a:avLst/>
          </a:prstGeom>
        </p:spPr>
      </p:pic>
      <p:sp>
        <p:nvSpPr>
          <p:cNvPr id="4" name="Google Shape;93;p2">
            <a:extLst>
              <a:ext uri="{FF2B5EF4-FFF2-40B4-BE49-F238E27FC236}">
                <a16:creationId xmlns:a16="http://schemas.microsoft.com/office/drawing/2014/main" id="{D3ACE557-5B46-EEF3-9F28-D3F5CADC7220}"/>
              </a:ext>
            </a:extLst>
          </p:cNvPr>
          <p:cNvSpPr txBox="1">
            <a:spLocks/>
          </p:cNvSpPr>
          <p:nvPr/>
        </p:nvSpPr>
        <p:spPr>
          <a:xfrm>
            <a:off x="481813" y="235433"/>
            <a:ext cx="11454937" cy="71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21668"/>
              </a:buClr>
              <a:buSzPts val="2880"/>
            </a:pPr>
            <a:r>
              <a:rPr lang="ru-RU" sz="1800" b="1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АНАЛИЗ ТЕКУЩЕЙ СИТУАЦИИ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3E44B8-DC6D-25A0-7258-43EEE105ED87}"/>
              </a:ext>
            </a:extLst>
          </p:cNvPr>
          <p:cNvSpPr txBox="1"/>
          <p:nvPr/>
        </p:nvSpPr>
        <p:spPr>
          <a:xfrm>
            <a:off x="1179837" y="823240"/>
            <a:ext cx="102959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6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основании Постановлений Администрации Бахчисарайского района Республики Крым в муниципальном образовании Бахчисарайский район в период с февраля по март 2025 г. проведена реорганизация образовательных учреждений.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8F4A93-E003-A9CB-BCAA-2493C4244ED6}"/>
              </a:ext>
            </a:extLst>
          </p:cNvPr>
          <p:cNvSpPr txBox="1"/>
          <p:nvPr/>
        </p:nvSpPr>
        <p:spPr>
          <a:xfrm>
            <a:off x="4442012" y="1925371"/>
            <a:ext cx="615875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результате реорганизации в муниципальном образовании Бахчисарайский район Республики Крым продолжили деятельность  37 образовательных учреждения, из них:23 -общеобразовательных, 7-дошкольных,2- дополнительного образования, 4-государственных ,1-негосударственное</a:t>
            </a:r>
            <a:r>
              <a:rPr lang="ru-RU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DCDCBB1-5E9F-C15A-01AF-FD4CDFF44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50" y="1534370"/>
            <a:ext cx="1564026" cy="120883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604E35D-8177-2627-EAEA-794783C7D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27" y="3200715"/>
            <a:ext cx="1425342" cy="132685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DF9FDB1-3CFF-3E92-5CE0-CBE17CAA63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636812" y="4195818"/>
            <a:ext cx="1468821" cy="123679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6D61A0A-15C3-15FA-3CFF-34A30FC1AD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532" y="4175131"/>
            <a:ext cx="1433453" cy="131412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B8E07AA-7B82-DFE3-F305-05B2C0C171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578" y="4195818"/>
            <a:ext cx="1642270" cy="129522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3CA27A6-B6E5-3367-A9A3-98C3794F5B74}"/>
              </a:ext>
            </a:extLst>
          </p:cNvPr>
          <p:cNvSpPr txBox="1"/>
          <p:nvPr/>
        </p:nvSpPr>
        <p:spPr>
          <a:xfrm>
            <a:off x="3170028" y="1820597"/>
            <a:ext cx="112894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ДОУ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2024г.25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2025г.-7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DE97DA-5546-6E43-2749-22F4FA7CFD17}"/>
              </a:ext>
            </a:extLst>
          </p:cNvPr>
          <p:cNvSpPr txBox="1"/>
          <p:nvPr/>
        </p:nvSpPr>
        <p:spPr>
          <a:xfrm flipH="1">
            <a:off x="2250141" y="3258512"/>
            <a:ext cx="128303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Школы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г.-24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2025г. -23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8536A7-FD28-94F0-69A8-CB5E6A71AE6A}"/>
              </a:ext>
            </a:extLst>
          </p:cNvPr>
          <p:cNvSpPr txBox="1"/>
          <p:nvPr/>
        </p:nvSpPr>
        <p:spPr>
          <a:xfrm>
            <a:off x="2432605" y="5721319"/>
            <a:ext cx="22011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 ДО </a:t>
            </a:r>
          </a:p>
          <a:p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г-2</a:t>
            </a:r>
          </a:p>
          <a:p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2025г.-2</a:t>
            </a:r>
            <a:endParaRPr lang="ru-RU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FCA6A9-D00E-FDCC-8E8B-E888E8C65C4E}"/>
              </a:ext>
            </a:extLst>
          </p:cNvPr>
          <p:cNvSpPr txBox="1"/>
          <p:nvPr/>
        </p:nvSpPr>
        <p:spPr>
          <a:xfrm>
            <a:off x="5131532" y="5520578"/>
            <a:ext cx="18837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2024г.-4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2025г.-4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C088EBB-2A55-7D92-37E4-EFF9083ADED9}"/>
              </a:ext>
            </a:extLst>
          </p:cNvPr>
          <p:cNvSpPr txBox="1"/>
          <p:nvPr/>
        </p:nvSpPr>
        <p:spPr>
          <a:xfrm>
            <a:off x="6351250" y="5520578"/>
            <a:ext cx="62528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Частные организации 2024г.-1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2025 г.-1</a:t>
            </a:r>
          </a:p>
        </p:txBody>
      </p:sp>
    </p:spTree>
    <p:extLst>
      <p:ext uri="{BB962C8B-B14F-4D97-AF65-F5344CB8AC3E}">
        <p14:creationId xmlns:p14="http://schemas.microsoft.com/office/powerpoint/2010/main" val="4160709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175D95-EEBE-08D5-7C7B-2D64AF37C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93;p2">
            <a:extLst>
              <a:ext uri="{FF2B5EF4-FFF2-40B4-BE49-F238E27FC236}">
                <a16:creationId xmlns:a16="http://schemas.microsoft.com/office/drawing/2014/main" id="{D3ACE557-5B46-EEF3-9F28-D3F5CADC7220}"/>
              </a:ext>
            </a:extLst>
          </p:cNvPr>
          <p:cNvSpPr txBox="1">
            <a:spLocks/>
          </p:cNvSpPr>
          <p:nvPr/>
        </p:nvSpPr>
        <p:spPr>
          <a:xfrm>
            <a:off x="761841" y="238740"/>
            <a:ext cx="11430159" cy="349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21668"/>
              </a:buClr>
              <a:buSzPts val="2880"/>
            </a:pPr>
            <a:r>
              <a:rPr lang="ru-RU" sz="1800" b="1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АНАЛИЗ ТЕКУЩЕЙ СИТУАЦИИ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C77B3655-64AD-FE55-76AA-E59DC8FB4A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492854"/>
              </p:ext>
            </p:extLst>
          </p:nvPr>
        </p:nvGraphicFramePr>
        <p:xfrm>
          <a:off x="328704" y="674930"/>
          <a:ext cx="11737790" cy="584241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67173">
                  <a:extLst>
                    <a:ext uri="{9D8B030D-6E8A-4147-A177-3AD203B41FA5}">
                      <a16:colId xmlns:a16="http://schemas.microsoft.com/office/drawing/2014/main" val="2554314601"/>
                    </a:ext>
                  </a:extLst>
                </a:gridCol>
                <a:gridCol w="4286660">
                  <a:extLst>
                    <a:ext uri="{9D8B030D-6E8A-4147-A177-3AD203B41FA5}">
                      <a16:colId xmlns:a16="http://schemas.microsoft.com/office/drawing/2014/main" val="155599124"/>
                    </a:ext>
                  </a:extLst>
                </a:gridCol>
                <a:gridCol w="873168">
                  <a:extLst>
                    <a:ext uri="{9D8B030D-6E8A-4147-A177-3AD203B41FA5}">
                      <a16:colId xmlns:a16="http://schemas.microsoft.com/office/drawing/2014/main" val="2275803403"/>
                    </a:ext>
                  </a:extLst>
                </a:gridCol>
                <a:gridCol w="831966">
                  <a:extLst>
                    <a:ext uri="{9D8B030D-6E8A-4147-A177-3AD203B41FA5}">
                      <a16:colId xmlns:a16="http://schemas.microsoft.com/office/drawing/2014/main" val="1855608225"/>
                    </a:ext>
                  </a:extLst>
                </a:gridCol>
                <a:gridCol w="421341">
                  <a:extLst>
                    <a:ext uri="{9D8B030D-6E8A-4147-A177-3AD203B41FA5}">
                      <a16:colId xmlns:a16="http://schemas.microsoft.com/office/drawing/2014/main" val="2249126189"/>
                    </a:ext>
                  </a:extLst>
                </a:gridCol>
                <a:gridCol w="3664007">
                  <a:extLst>
                    <a:ext uri="{9D8B030D-6E8A-4147-A177-3AD203B41FA5}">
                      <a16:colId xmlns:a16="http://schemas.microsoft.com/office/drawing/2014/main" val="2671284794"/>
                    </a:ext>
                  </a:extLst>
                </a:gridCol>
                <a:gridCol w="621122">
                  <a:extLst>
                    <a:ext uri="{9D8B030D-6E8A-4147-A177-3AD203B41FA5}">
                      <a16:colId xmlns:a16="http://schemas.microsoft.com/office/drawing/2014/main" val="3667287677"/>
                    </a:ext>
                  </a:extLst>
                </a:gridCol>
                <a:gridCol w="672353">
                  <a:extLst>
                    <a:ext uri="{9D8B030D-6E8A-4147-A177-3AD203B41FA5}">
                      <a16:colId xmlns:a16="http://schemas.microsoft.com/office/drawing/2014/main" val="4163670182"/>
                    </a:ext>
                  </a:extLst>
                </a:gridCol>
              </a:tblGrid>
              <a:tr h="136603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cap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№</a:t>
                      </a:r>
                      <a:endParaRPr lang="ru-RU" sz="800" b="1" i="0" u="none" strike="noStrike" cap="none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 fontAlgn="ctr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Организации, реализующие дополнительные программы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программ,  реализуемых в </a:t>
                      </a:r>
                    </a:p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2025/2026 учебном году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Общее</a:t>
                      </a:r>
                      <a:r>
                        <a:rPr lang="ru-RU" sz="800" b="1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количество</a:t>
                      </a:r>
                    </a:p>
                    <a:p>
                      <a:pPr algn="ctr" fontAlgn="ctr"/>
                      <a:r>
                        <a:rPr lang="ru-RU" sz="800" b="1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обучающихся на программах учреждения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cap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№</a:t>
                      </a:r>
                      <a:endParaRPr lang="ru-RU" sz="800" b="1" i="0" u="none" strike="noStrike" cap="none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Организации, реализующие дополнительные программы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программ,  реализуемых в </a:t>
                      </a:r>
                    </a:p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2025/2026 учебном году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7" marR="5297" marT="52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Общее</a:t>
                      </a:r>
                      <a:r>
                        <a:rPr lang="ru-RU" sz="800" b="1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количество</a:t>
                      </a:r>
                    </a:p>
                    <a:p>
                      <a:pPr algn="ctr" fontAlgn="ctr"/>
                      <a:r>
                        <a:rPr lang="ru-RU" sz="800" b="1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обучающихся на программах учреждения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97" marR="5297" marT="5297" marB="0" anchor="ctr"/>
                </a:tc>
                <a:extLst>
                  <a:ext uri="{0D108BD9-81ED-4DB2-BD59-A6C34878D82A}">
                    <a16:rowId xmlns:a16="http://schemas.microsoft.com/office/drawing/2014/main" val="179167305"/>
                  </a:ext>
                </a:extLst>
              </a:tr>
              <a:tr h="19381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</a:rPr>
                        <a:t>ГБОУ ДО РК «ДОЦ „Сокол“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</a:rPr>
                        <a:t>МБОУ «СОШ №2 им. Свидерского А.Г.»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304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6935533"/>
                  </a:ext>
                </a:extLst>
              </a:tr>
              <a:tr h="19381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</a:rPr>
                        <a:t>ГБОУ РК «Бахчисарайская специальная школа-интернат»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</a:rPr>
                        <a:t>МБОУ «Тенистовская СОШ»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57422596"/>
                  </a:ext>
                </a:extLst>
              </a:tr>
              <a:tr h="18459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</a:rPr>
                        <a:t>ГБПОУ РК «Бахчисарайский техникум строительства и транспорта»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187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</a:rPr>
                        <a:t>МБОУ «Тургеневская СОШ»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216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58398807"/>
                  </a:ext>
                </a:extLst>
              </a:tr>
              <a:tr h="19381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</a:rPr>
                        <a:t>ИПК ГБОУВО РК КИПУ имени </a:t>
                      </a:r>
                      <a:r>
                        <a:rPr lang="ru-RU" sz="1000" b="0" i="0" u="none" strike="noStrike" dirty="0" err="1">
                          <a:effectLst/>
                          <a:latin typeface="Arial" panose="020B0604020202020204" pitchFamily="34" charset="0"/>
                        </a:rPr>
                        <a:t>Февзи</a:t>
                      </a: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</a:rPr>
                        <a:t> Якубова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189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</a:rPr>
                        <a:t>МБОУ «Угловская СОШ им. Бурнашова А.А.»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252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32469023"/>
                  </a:ext>
                </a:extLst>
              </a:tr>
              <a:tr h="19381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</a:rPr>
                        <a:t>МБДОУ « Детский сад №2  </a:t>
                      </a:r>
                      <a:r>
                        <a:rPr lang="ru-RU" sz="1000" b="0" i="0" u="none" strike="noStrike" dirty="0" err="1">
                          <a:effectLst/>
                          <a:latin typeface="Arial" panose="020B0604020202020204" pitchFamily="34" charset="0"/>
                        </a:rPr>
                        <a:t>Кунешчик</a:t>
                      </a: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</a:rPr>
                        <a:t>» </a:t>
                      </a:r>
                      <a:r>
                        <a:rPr lang="ru-RU" sz="1000" b="0" i="0" u="none" strike="noStrike" dirty="0" err="1">
                          <a:effectLst/>
                          <a:latin typeface="Arial" panose="020B0604020202020204" pitchFamily="34" charset="0"/>
                        </a:rPr>
                        <a:t>г.Бахчисарай</a:t>
                      </a:r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</a:rPr>
                        <a:t>МБОУ «Холмовская СОШ им. Луценко А.А.»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263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0437533"/>
                  </a:ext>
                </a:extLst>
              </a:tr>
              <a:tr h="22418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МБДОУ «ДС „Вишенка“ пгт. Почтовое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</a:rPr>
                        <a:t>МБОУ ДО «Центр дополнительного образования детей»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1526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00198047"/>
                  </a:ext>
                </a:extLst>
              </a:tr>
              <a:tr h="19381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МБДОУ «ДС „Звёздочка“ с.Вилино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</a:rPr>
                        <a:t>МБОУ УВК «Школьная академия» </a:t>
                      </a:r>
                      <a:r>
                        <a:rPr lang="ru-RU" sz="1000" b="0" i="0" u="none" strike="noStrike" dirty="0" err="1">
                          <a:effectLst/>
                          <a:latin typeface="Arial" panose="020B0604020202020204" pitchFamily="34" charset="0"/>
                        </a:rPr>
                        <a:t>г.Бахчисарай</a:t>
                      </a:r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835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1667081"/>
                  </a:ext>
                </a:extLst>
              </a:tr>
              <a:tr h="32561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</a:rPr>
                        <a:t>МБДОУ «ДС „Малыш“ с. Угловое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 dirty="0" err="1">
                          <a:effectLst/>
                          <a:latin typeface="Arial" panose="020B0604020202020204" pitchFamily="34" charset="0"/>
                        </a:rPr>
                        <a:t>МБОУ«Табачновская</a:t>
                      </a: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</a:rPr>
                        <a:t> средняя общеобразовательная школа имени Николая Григорьевича Сотника»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211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6335992"/>
                  </a:ext>
                </a:extLst>
              </a:tr>
              <a:tr h="19381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МБДОУ «ДС № 1 „Улыбка“ г. Бахчисарай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208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</a:rPr>
                        <a:t>МБУДО «ДЮСШ» Бахчисарайского района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567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47547504"/>
                  </a:ext>
                </a:extLst>
              </a:tr>
              <a:tr h="17321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МБДОУ «ДС №5 „Красная шапочка“ г.Бахчисарай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209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</a:rPr>
                        <a:t>Центр развития ребенка  «Терем ОК»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420426"/>
                  </a:ext>
                </a:extLst>
              </a:tr>
              <a:tr h="19975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МБДОУ ДС «Сказка» пгт. Куйбышево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</a:rPr>
                        <a:t>МБОУ «Красномакская СОШ </a:t>
                      </a:r>
                      <a:r>
                        <a:rPr lang="ru-RU" sz="1000" b="0" i="0" u="none" strike="noStrike" dirty="0" err="1">
                          <a:effectLst/>
                          <a:latin typeface="Arial" panose="020B0604020202020204" pitchFamily="34" charset="0"/>
                        </a:rPr>
                        <a:t>им.Соколовского</a:t>
                      </a: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</a:rPr>
                        <a:t> В.П.»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282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01311421"/>
                  </a:ext>
                </a:extLst>
              </a:tr>
              <a:tr h="31572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МБОУ «Бахчисарайская СОШ №1»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585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</a:rPr>
                        <a:t>МБОУ «Куйбышевская СОШ им. Хрусталёва Н. Т.»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381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843908"/>
                  </a:ext>
                </a:extLst>
              </a:tr>
              <a:tr h="32561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</a:rPr>
                        <a:t>МБОУ «Бахчисарайская СОШ №5  имени Исмаила </a:t>
                      </a:r>
                      <a:r>
                        <a:rPr lang="ru-RU" sz="1000" b="0" i="0" u="none" strike="noStrike" dirty="0" err="1">
                          <a:effectLst/>
                          <a:latin typeface="Arial" panose="020B0604020202020204" pitchFamily="34" charset="0"/>
                        </a:rPr>
                        <a:t>Гаспринского</a:t>
                      </a: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</a:rPr>
                        <a:t>» города Бахчисарай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661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</a:rPr>
                        <a:t>МБОУ «Маловидненская СОШ имени Селимова М.В.»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365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07179130"/>
                  </a:ext>
                </a:extLst>
              </a:tr>
              <a:tr h="21319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МБОУ «Верхореченская  СОШ имени П.И.Благинина»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169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</a:rPr>
                        <a:t>МБОУ «</a:t>
                      </a:r>
                      <a:r>
                        <a:rPr lang="ru-RU" sz="1000" b="0" i="0" u="none" strike="noStrike" dirty="0" err="1">
                          <a:effectLst/>
                          <a:latin typeface="Arial" panose="020B0604020202020204" pitchFamily="34" charset="0"/>
                        </a:rPr>
                        <a:t>Плодовская</a:t>
                      </a: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</a:rPr>
                        <a:t> СОШ им. Сабадашева Е.М.»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368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8503073"/>
                  </a:ext>
                </a:extLst>
              </a:tr>
              <a:tr h="29622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МБОУ «Вилинская СОШ №2 им.Мамутова А.А.»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</a:rPr>
                        <a:t>МБОУ «Почтовская СОШ»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276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22296969"/>
                  </a:ext>
                </a:extLst>
              </a:tr>
              <a:tr h="19381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МБОУ «Гимназия им. Андреева Н.Р.» г.Бахчисарай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555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</a:rPr>
                        <a:t>МБОУ «</a:t>
                      </a:r>
                      <a:r>
                        <a:rPr lang="ru-RU" sz="1000" b="0" i="0" u="none" strike="noStrike" dirty="0" err="1">
                          <a:effectLst/>
                          <a:latin typeface="Arial" panose="020B0604020202020204" pitchFamily="34" charset="0"/>
                        </a:rPr>
                        <a:t>Скалистовская</a:t>
                      </a: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</a:rPr>
                        <a:t> СОШ им. </a:t>
                      </a:r>
                      <a:r>
                        <a:rPr lang="ru-RU" sz="1000" b="0" i="0" u="none" strike="noStrike" dirty="0" err="1">
                          <a:effectLst/>
                          <a:latin typeface="Arial" panose="020B0604020202020204" pitchFamily="34" charset="0"/>
                        </a:rPr>
                        <a:t>Лиморенко</a:t>
                      </a: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</a:rPr>
                        <a:t> П.Т.»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555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175443"/>
                  </a:ext>
                </a:extLst>
              </a:tr>
              <a:tr h="28783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МБОУ «Голубинская СОШ им. Бессонова И.Г.»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508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</a:rPr>
                        <a:t>МБОУ «СОШ №1 имени Вилина И.П.»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617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54975666"/>
                  </a:ext>
                </a:extLst>
              </a:tr>
              <a:tr h="17865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МБОУ «Долинненская СОШ им.Перепадина А.И.»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236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8523791"/>
                  </a:ext>
                </a:extLst>
              </a:tr>
              <a:tr h="22731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МБОУ «Железнодорожненская СОШ им.Григоренко Б.Ф.»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85788024"/>
                  </a:ext>
                </a:extLst>
              </a:tr>
              <a:tr h="1677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ru-RU" sz="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000" b="0" i="0" u="none" strike="noStrike">
                          <a:effectLst/>
                          <a:latin typeface="Arial" panose="020B0604020202020204" pitchFamily="34" charset="0"/>
                        </a:rPr>
                        <a:t>МБОУ «Каштановская СОШ имени Цыганка Н.А.»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</a:rPr>
                        <a:t>337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55099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3921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3299A4-C88B-6041-AB21-89529A642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221668"/>
              </a:buClr>
              <a:buSzPts val="2880"/>
            </a:pPr>
            <a:endParaRPr lang="ru-RU" sz="1800" kern="0" dirty="0">
              <a:solidFill>
                <a:srgbClr val="221668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E84ED1-A8DE-2AB0-9918-ACC3C8E6F52B}"/>
              </a:ext>
            </a:extLst>
          </p:cNvPr>
          <p:cNvSpPr txBox="1"/>
          <p:nvPr/>
        </p:nvSpPr>
        <p:spPr>
          <a:xfrm>
            <a:off x="591591" y="1609977"/>
            <a:ext cx="63869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9238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данным АИС «Навигатор ДО РК» реализуется</a:t>
            </a:r>
          </a:p>
          <a:p>
            <a:pPr marL="249238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образовательных организациях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муниципалитета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66BA473B-A489-07FF-D931-7D4A610601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3379493"/>
              </p:ext>
            </p:extLst>
          </p:nvPr>
        </p:nvGraphicFramePr>
        <p:xfrm>
          <a:off x="734866" y="2702919"/>
          <a:ext cx="4857697" cy="2850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72837B2-A0FB-F760-7168-B0AB706AA331}"/>
              </a:ext>
            </a:extLst>
          </p:cNvPr>
          <p:cNvSpPr txBox="1"/>
          <p:nvPr/>
        </p:nvSpPr>
        <p:spPr>
          <a:xfrm>
            <a:off x="7387875" y="1940501"/>
            <a:ext cx="27905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9238"/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Общее количество услуг </a:t>
            </a:r>
          </a:p>
          <a:p>
            <a:pPr marL="249238"/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2024 г. по направленностям ДОП получили</a:t>
            </a:r>
            <a:endParaRPr lang="ru-RU" sz="1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47455315-28AB-13C3-06E9-EC180B0862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4058918"/>
              </p:ext>
            </p:extLst>
          </p:nvPr>
        </p:nvGraphicFramePr>
        <p:xfrm>
          <a:off x="7387875" y="3628425"/>
          <a:ext cx="4265564" cy="2903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3E4268-29CF-1559-EB92-A1A5913F3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65" y="505705"/>
            <a:ext cx="6046789" cy="6492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89D426-9AB5-71CA-B892-BEF517373350}"/>
              </a:ext>
            </a:extLst>
          </p:cNvPr>
          <p:cNvSpPr txBox="1"/>
          <p:nvPr/>
        </p:nvSpPr>
        <p:spPr>
          <a:xfrm>
            <a:off x="1668574" y="5480147"/>
            <a:ext cx="5309963" cy="1323439"/>
          </a:xfrm>
          <a:prstGeom prst="roundRect">
            <a:avLst>
              <a:gd name="adj" fmla="val 445"/>
            </a:avLst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49238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выполняют показатель «</a:t>
            </a:r>
            <a:r>
              <a:rPr lang="ru-RU" sz="1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ученико</a:t>
            </a: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-места» следующие образовательные организации: </a:t>
            </a:r>
          </a:p>
          <a:p>
            <a:pPr marL="249238" algn="ctr">
              <a:defRPr/>
            </a:pP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-МБОУ «Гимназия им. </a:t>
            </a:r>
            <a:r>
              <a:rPr lang="ru-RU" sz="1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Андреева»;МБОУ</a:t>
            </a: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«Табачновская СОШ им. </a:t>
            </a:r>
            <a:r>
              <a:rPr lang="ru-RU" sz="1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Н.Г.Сотника</a:t>
            </a: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 МБОУ «Железнодорожненская СОШ </a:t>
            </a:r>
            <a:r>
              <a:rPr lang="ru-RU" sz="1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им.Григоренко</a:t>
            </a: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Б.Ф.»МБОУ ДО «ЦДОД»;МБУ ДО «ДЮСШ» </a:t>
            </a:r>
            <a:r>
              <a:rPr lang="ru-RU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Недостаточность кадровых ресурсов, а именно педагогов дополнительного образования</a:t>
            </a:r>
            <a:r>
              <a:rPr lang="ru-RU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A339D6-46CA-A4B7-F457-D3E6E555C474}"/>
              </a:ext>
            </a:extLst>
          </p:cNvPr>
          <p:cNvSpPr txBox="1"/>
          <p:nvPr/>
        </p:nvSpPr>
        <p:spPr>
          <a:xfrm>
            <a:off x="617929" y="2148442"/>
            <a:ext cx="63606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9238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Организации/кол-во </a:t>
            </a:r>
            <a:r>
              <a:rPr lang="ru-RU" sz="1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ученико</a:t>
            </a: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-мест по приказу,</a:t>
            </a:r>
          </a:p>
          <a:p>
            <a:pPr marL="249238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</a:t>
            </a:r>
            <a:r>
              <a:rPr lang="ru-RU" sz="1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ученико</a:t>
            </a: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-мест по факту (обучалось в текущем</a:t>
            </a:r>
          </a:p>
          <a:p>
            <a:pPr marL="249238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году)</a:t>
            </a:r>
            <a:r>
              <a:rPr lang="ru-RU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4F5C41-B440-8EF1-0622-5590BA42513F}"/>
              </a:ext>
            </a:extLst>
          </p:cNvPr>
          <p:cNvSpPr txBox="1"/>
          <p:nvPr/>
        </p:nvSpPr>
        <p:spPr>
          <a:xfrm>
            <a:off x="456880" y="5365422"/>
            <a:ext cx="1692091" cy="936126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49238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3699FE-7D9C-32B4-CE03-CD83BE576646}"/>
              </a:ext>
            </a:extLst>
          </p:cNvPr>
          <p:cNvSpPr txBox="1"/>
          <p:nvPr/>
        </p:nvSpPr>
        <p:spPr>
          <a:xfrm>
            <a:off x="591591" y="5279487"/>
            <a:ext cx="142267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9238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600" b="1" dirty="0">
                <a:solidFill>
                  <a:srgbClr val="0070C0"/>
                </a:solidFill>
                <a:cs typeface="Arial" panose="020B0604020202020204" pitchFamily="34" charset="0"/>
              </a:rPr>
              <a:t>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DFDF29-E9C8-4D2D-5DDC-62BA2011AEFD}"/>
              </a:ext>
            </a:extLst>
          </p:cNvPr>
          <p:cNvSpPr txBox="1"/>
          <p:nvPr/>
        </p:nvSpPr>
        <p:spPr>
          <a:xfrm>
            <a:off x="10155941" y="2029771"/>
            <a:ext cx="1418130" cy="3745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2846 детей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E1D6A4-3DD4-1F05-681C-710759EB606C}"/>
              </a:ext>
            </a:extLst>
          </p:cNvPr>
          <p:cNvSpPr txBox="1"/>
          <p:nvPr/>
        </p:nvSpPr>
        <p:spPr>
          <a:xfrm>
            <a:off x="5055260" y="1633696"/>
            <a:ext cx="1873991" cy="3745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34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6DED11-BD82-BBE6-110E-5F26A236A2A1}"/>
              </a:ext>
            </a:extLst>
          </p:cNvPr>
          <p:cNvSpPr txBox="1"/>
          <p:nvPr/>
        </p:nvSpPr>
        <p:spPr>
          <a:xfrm>
            <a:off x="5055260" y="2212261"/>
            <a:ext cx="873945" cy="3745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3683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20F60D-585E-2686-50AC-594D6CEBE689}"/>
              </a:ext>
            </a:extLst>
          </p:cNvPr>
          <p:cNvSpPr txBox="1"/>
          <p:nvPr/>
        </p:nvSpPr>
        <p:spPr>
          <a:xfrm>
            <a:off x="6055306" y="2204210"/>
            <a:ext cx="873945" cy="3745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3586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149828-D400-C183-DDA3-CB99F047F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321" y="2655114"/>
            <a:ext cx="1726671" cy="129500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243933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18758</TotalTime>
  <Words>3688</Words>
  <Application>Microsoft Office PowerPoint</Application>
  <PresentationFormat>Широкоэкранный</PresentationFormat>
  <Paragraphs>630</Paragraphs>
  <Slides>30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RMC-3</dc:creator>
  <cp:lastModifiedBy>admin</cp:lastModifiedBy>
  <cp:revision>534</cp:revision>
  <cp:lastPrinted>2025-12-17T12:36:06Z</cp:lastPrinted>
  <dcterms:created xsi:type="dcterms:W3CDTF">2022-08-16T08:39:00Z</dcterms:created>
  <dcterms:modified xsi:type="dcterms:W3CDTF">2025-12-29T09:27:39Z</dcterms:modified>
</cp:coreProperties>
</file>